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7"/>
  </p:notesMasterIdLst>
  <p:sldIdLst>
    <p:sldId id="262" r:id="rId2"/>
    <p:sldId id="260" r:id="rId3"/>
    <p:sldId id="263" r:id="rId4"/>
    <p:sldId id="273" r:id="rId5"/>
    <p:sldId id="264" r:id="rId6"/>
    <p:sldId id="265" r:id="rId7"/>
    <p:sldId id="266" r:id="rId8"/>
    <p:sldId id="274" r:id="rId9"/>
    <p:sldId id="267" r:id="rId10"/>
    <p:sldId id="275" r:id="rId11"/>
    <p:sldId id="269" r:id="rId12"/>
    <p:sldId id="276" r:id="rId13"/>
    <p:sldId id="278" r:id="rId14"/>
    <p:sldId id="277" r:id="rId15"/>
    <p:sldId id="281" r:id="rId16"/>
    <p:sldId id="282" r:id="rId17"/>
    <p:sldId id="279" r:id="rId18"/>
    <p:sldId id="283" r:id="rId19"/>
    <p:sldId id="280" r:id="rId20"/>
    <p:sldId id="284" r:id="rId21"/>
    <p:sldId id="285" r:id="rId22"/>
    <p:sldId id="286" r:id="rId23"/>
    <p:sldId id="287" r:id="rId24"/>
    <p:sldId id="271" r:id="rId25"/>
    <p:sldId id="261" r:id="rId26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5669"/>
    <a:srgbClr val="5D7493"/>
    <a:srgbClr val="2D3440"/>
    <a:srgbClr val="8C97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00"/>
    <p:restoredTop sz="96197"/>
  </p:normalViewPr>
  <p:slideViewPr>
    <p:cSldViewPr snapToGrid="0" snapToObjects="1">
      <p:cViewPr>
        <p:scale>
          <a:sx n="80" d="100"/>
          <a:sy n="80" d="100"/>
        </p:scale>
        <p:origin x="264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g>
</file>

<file path=ppt/media/image12.png>
</file>

<file path=ppt/media/image16.png>
</file>

<file path=ppt/media/image17.png>
</file>

<file path=ppt/media/image24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29782-C61A-CD4C-9376-B0A272778357}" type="datetimeFigureOut">
              <a:rPr lang="en-NO" smtClean="0"/>
              <a:t>24/06/2021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BD9C9-7907-5743-B025-04A356EF685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72619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F33D-383C-E546-95B4-2AB8F84A0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250" y="1532534"/>
            <a:ext cx="10708343" cy="171536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BF92D-248D-0340-BD39-94456065B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250" y="3271630"/>
            <a:ext cx="10708342" cy="605538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26DED-2EAF-2E46-B8CE-8A0803BF4A14}"/>
              </a:ext>
            </a:extLst>
          </p:cNvPr>
          <p:cNvSpPr txBox="1"/>
          <p:nvPr userDrawn="1"/>
        </p:nvSpPr>
        <p:spPr>
          <a:xfrm>
            <a:off x="726514" y="545068"/>
            <a:ext cx="599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0" i="0" dirty="0">
                <a:solidFill>
                  <a:schemeClr val="accent1"/>
                </a:solidFill>
                <a:latin typeface="Montserrat Light" pitchFamily="2" charset="77"/>
              </a:rPr>
              <a:t>IDATA2032 — Algorithms &amp; Data Structures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C5F789B-9877-4A4E-8B5B-0882CD4AB4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621" y="5011717"/>
            <a:ext cx="10708342" cy="471487"/>
          </a:xfrm>
        </p:spPr>
        <p:txBody>
          <a:bodyPr>
            <a:noAutofit/>
          </a:bodyPr>
          <a:lstStyle>
            <a:lvl1pPr marL="0" indent="0">
              <a:buNone/>
              <a:defRPr sz="2800" b="0" i="0">
                <a:solidFill>
                  <a:schemeClr val="accent2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GB" dirty="0"/>
              <a:t>Click to edit Authors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C64FC85-8A6F-9244-A80E-125C77D92F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50" y="5483225"/>
            <a:ext cx="10717213" cy="460375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>
                <a:solidFill>
                  <a:schemeClr val="accent2"/>
                </a:solidFill>
                <a:latin typeface="Montserrat Light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69A85B7-D86D-484C-A4DC-34F0FEECA97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0250" y="5943600"/>
            <a:ext cx="10731500" cy="3365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NO" dirty="0"/>
              <a:t>Click to edit emails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83D4897-37FE-C94B-AF92-8295FEEBF3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6514" y="3903630"/>
            <a:ext cx="10708342" cy="457200"/>
          </a:xfrm>
        </p:spPr>
        <p:txBody>
          <a:bodyPr anchor="t">
            <a:normAutofit/>
          </a:bodyPr>
          <a:lstStyle>
            <a:lvl1pPr marL="0" indent="0">
              <a:buNone/>
              <a:defRPr sz="1800" b="0" i="0">
                <a:solidFill>
                  <a:schemeClr val="accent3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NO" dirty="0"/>
              <a:t>Click to Number</a:t>
            </a:r>
          </a:p>
        </p:txBody>
      </p:sp>
    </p:spTree>
    <p:extLst>
      <p:ext uri="{BB962C8B-B14F-4D97-AF65-F5344CB8AC3E}">
        <p14:creationId xmlns:p14="http://schemas.microsoft.com/office/powerpoint/2010/main" val="1264343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D179C-94C8-9744-B08F-571A86B86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38DCAD-59A9-064B-A92A-1F0AF0EDFF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EB359-5F21-8F45-9EFA-F3E4D30FE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E66DD-9268-3547-A32F-FBF3F19CC3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F3420-0167-3942-B9B7-39374ED8B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2839-7C1E-C44C-91B1-D948DC11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4280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FCC5-B31B-D846-9AE6-A8F55DE00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F7EA4-BB71-3049-A09E-13447433B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6D9BC-2599-244B-97AA-3D292F90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B596D-FE4E-B54A-8E1D-70D2D6B54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4084F-EDFD-A54B-AD26-9776A02B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08890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2F1BA-AF39-D845-8DA2-F3A1F76C6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DB15E4-54D9-8B47-9382-EF24D250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4510-A423-FB4A-A744-29E6DFDCBA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F0D90-2C83-8B46-9CE0-C1417FA3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B2144-57E0-5D4D-B249-F62BA1F1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9466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F7B35-C0BE-B949-918A-9E149A575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8922"/>
            <a:ext cx="10515600" cy="1240078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Questions, Comments, Ideas?</a:t>
            </a:r>
            <a:endParaRPr lang="en-NO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9E2E2B-D457-CE48-B784-A38D2A175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30612" y="4531659"/>
            <a:ext cx="4733925" cy="510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Authors</a:t>
            </a:r>
            <a:endParaRPr lang="en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1030E4-8066-BF41-9B3B-AD19D81616C7}"/>
              </a:ext>
            </a:extLst>
          </p:cNvPr>
          <p:cNvSpPr txBox="1"/>
          <p:nvPr userDrawn="1"/>
        </p:nvSpPr>
        <p:spPr>
          <a:xfrm>
            <a:off x="3281456" y="1419481"/>
            <a:ext cx="5432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4400" dirty="0">
                <a:solidFill>
                  <a:schemeClr val="accent2"/>
                </a:solidFill>
                <a:latin typeface="Montserrat" pitchFamily="2" charset="77"/>
              </a:rPr>
              <a:t>Thank </a:t>
            </a:r>
            <a:r>
              <a:rPr lang="en-NO" sz="4400" b="0" i="0" dirty="0">
                <a:solidFill>
                  <a:schemeClr val="accent2"/>
                </a:solidFill>
                <a:latin typeface="Montserrat" pitchFamily="2" charset="77"/>
              </a:rPr>
              <a:t>You!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C1EA375-307E-7D4E-86FA-A069F24523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30612" y="5042647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A0621E8-7953-A04A-9A56-3EB319EFA0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0611" y="5553635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</a:lstStyle>
          <a:p>
            <a:pPr lvl="0"/>
            <a:r>
              <a:rPr lang="en-GB" dirty="0"/>
              <a:t>Click to Edit Emails</a:t>
            </a: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2627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5F43-190F-E741-88A4-04729D35B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B41DD-1F59-BA41-86D5-10DD0E65C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FFFC-8FC6-0B40-A313-EB437B683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9341223" cy="365125"/>
          </a:xfrm>
        </p:spPr>
        <p:txBody>
          <a:bodyPr/>
          <a:lstStyle/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E90E2-EB36-3247-A7BF-D2BBFCFD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149235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F9ECF-431F-B74A-A471-8A5E7EDE0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AF027-6F6F-4D40-9A95-16EC714D9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27049-E3C3-3445-ADE5-D910057D86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6C45C-E7F7-DB4B-8F2B-707BE0F23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9E41A-4160-2249-A271-39F5AC4C0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18812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30438-3F97-1F40-9716-7D1455E5C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F74CB-00E4-D546-A1C1-71AAC81C8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CBCA2-5985-6348-9C76-7F65D11D11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4C516-F5BB-DE41-AAF3-57FA90A3D8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53D53-5AA3-5943-81BE-A4D3B5386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22CE8-6A19-4A4E-9687-CC8443D0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34721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998D8-F10A-AC4D-9FA5-73479AD4E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8BDD0-752E-5D46-94AE-29E08D015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D75FF-2ED3-F24D-B786-4346D2F03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6C59D7-9DD4-9F47-90F5-D1D439C08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0B4872-DE2F-8940-A18A-EE5D5F910A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959F03-F814-574B-AB40-B4AA295E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605F10-0B49-604B-8E48-00625C309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4D0741-3462-0B46-8618-233C816E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4833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D80B6-C550-5944-BF1B-9DD6F4FB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2C610-D425-4046-9EE1-35CE1C4814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B8BCF-4035-354E-9D4B-B6CB9269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DF85CD-8089-7444-94B0-3E705AA6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857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563CB-9296-1846-9861-0A2BEBA28D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EF1956-9D6F-9149-9CB5-F84E0C705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8C1FD-71B1-DF41-9999-FEC7DFEE4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01838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824AE-2E77-AF45-A2E0-C3F21C0C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54354-9505-9C4A-82A0-7CF7F1E13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6BE4F-D4D2-C54A-84C4-8A7B820BC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92A3-FCBC-CF42-9D47-8331F340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AAF95-6539-F449-ABA5-ECB94C4DC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B52B7-7167-CE47-90B5-3B9E72980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2675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/>
            </a:gs>
            <a:gs pos="100000">
              <a:schemeClr val="bg1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119A9-D41D-7548-9F70-E03319649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10515600" cy="1240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A4D46-B366-6B46-94D3-4A97EE713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0A464-D664-094E-967B-5EFDA69909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93412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C833C-CD1A-CA47-B92A-9848CD4B8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96282" y="6356350"/>
            <a:ext cx="757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EAE67CF-1745-2945-BC67-7BD79F205591}" type="slidenum">
              <a:rPr lang="en-NO" smtClean="0"/>
              <a:pPr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87476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/>
          </a:solidFill>
          <a:latin typeface="Share Tech Mono" panose="020B0509050000020004" pitchFamily="49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6E4B3-C5AB-B04B-A10F-B850D5F57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Dynamic Arrays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B4C6E-6FBC-2144-B2CD-65F0FA0FF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Introduction to Amortized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323E5-593C-1342-BD88-046D66279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691A02-9B1E-6541-A253-E2D57CFB97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8FC0CD-AC17-A14B-B318-AF1FE36884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O" dirty="0"/>
              <a:t>franck.chauvel@axbit.com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F87905-BDBF-0840-ADD3-DA2DB188B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O" dirty="0"/>
              <a:t>Week 1 / Lecture 1</a:t>
            </a:r>
          </a:p>
        </p:txBody>
      </p:sp>
    </p:spTree>
    <p:extLst>
      <p:ext uri="{BB962C8B-B14F-4D97-AF65-F5344CB8AC3E}">
        <p14:creationId xmlns:p14="http://schemas.microsoft.com/office/powerpoint/2010/main" val="151655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E1683-F517-084E-8684-623CCB375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vs. Average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2BF526-0989-A84D-B660-247E28DF7A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Average Case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B9F0C7-1C23-D543-9947-EC9469C41C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O" dirty="0"/>
              <a:t>One operations</a:t>
            </a:r>
          </a:p>
          <a:p>
            <a:r>
              <a:rPr lang="en-NO" dirty="0"/>
              <a:t>Many possible inputs</a:t>
            </a:r>
          </a:p>
          <a:p>
            <a:r>
              <a:rPr lang="en-NO" dirty="0"/>
              <a:t>Probabilistic assumption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D22C31E-3682-8E45-8AB8-1EC603E722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NO" dirty="0"/>
              <a:t>Amortized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91F9528-8D79-E64A-98CE-8DFA4AAB3F3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NO" dirty="0"/>
              <a:t>Many operations</a:t>
            </a:r>
          </a:p>
          <a:p>
            <a:r>
              <a:rPr lang="en-NO" dirty="0"/>
              <a:t>One data structure</a:t>
            </a:r>
          </a:p>
          <a:p>
            <a:r>
              <a:rPr lang="en-NO" dirty="0"/>
              <a:t>Often, for “house cleaning” in the data structure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111C2E-3677-884E-B88C-4A4897A78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90075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DC23C-916E-DA4A-AE0D-4D039525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774"/>
            <a:ext cx="4090261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The Aggregate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3D2C8-5FE6-ED4D-9BDF-28BB8964F0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848350" cy="4351338"/>
          </a:xfrm>
        </p:spPr>
        <p:txBody>
          <a:bodyPr/>
          <a:lstStyle/>
          <a:p>
            <a:endParaRPr lang="en-NO"/>
          </a:p>
          <a:p>
            <a:endParaRPr lang="en-NO"/>
          </a:p>
          <a:p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6CA11F-DFD0-F248-94C6-58E7E381A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11</a:t>
            </a:fld>
            <a:endParaRPr lang="en-NO"/>
          </a:p>
        </p:txBody>
      </p:sp>
      <p:pic>
        <p:nvPicPr>
          <p:cNvPr id="43" name="Picture 42" descr="A picture containing music&#10;&#10;Description automatically generated">
            <a:extLst>
              <a:ext uri="{FF2B5EF4-FFF2-40B4-BE49-F238E27FC236}">
                <a16:creationId xmlns:a16="http://schemas.microsoft.com/office/drawing/2014/main" id="{896E8197-1A3F-B047-B6DB-980168DEF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188" y="0"/>
            <a:ext cx="6858000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548B967-E672-BB47-BF74-8D4612D47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72" y="3110118"/>
            <a:ext cx="4588789" cy="63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347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AD0EF-5A94-F348-BFB4-7FC3202AD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The Aggregate 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0D794C-67E5-6D43-84BF-9F26BBF10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12</a:t>
            </a:fld>
            <a:endParaRPr lang="en-NO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8FA3B6-DFC9-D345-B994-673688C4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2" y="477801"/>
            <a:ext cx="3706336" cy="5902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DD9928-8D6D-394A-91F0-1C3ECCBB5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376" y="3155304"/>
            <a:ext cx="4203485" cy="10227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033403-B9DD-AA40-8335-B776B636D79E}"/>
              </a:ext>
            </a:extLst>
          </p:cNvPr>
          <p:cNvSpPr txBox="1"/>
          <p:nvPr/>
        </p:nvSpPr>
        <p:spPr>
          <a:xfrm>
            <a:off x="838200" y="2490472"/>
            <a:ext cx="26324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 cost function:</a:t>
            </a:r>
          </a:p>
        </p:txBody>
      </p:sp>
    </p:spTree>
    <p:extLst>
      <p:ext uri="{BB962C8B-B14F-4D97-AF65-F5344CB8AC3E}">
        <p14:creationId xmlns:p14="http://schemas.microsoft.com/office/powerpoint/2010/main" val="1629675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A1427-7DC0-354B-8BF4-312D02128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5181600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The Banker’s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BC897-9FC8-C745-8317-7E90DFD970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We sell our algorithms as a service</a:t>
            </a:r>
          </a:p>
          <a:p>
            <a:r>
              <a:rPr lang="en-NO" dirty="0"/>
              <a:t>We pay for the CPU &amp; Memory we use</a:t>
            </a:r>
          </a:p>
          <a:p>
            <a:pPr lvl="1"/>
            <a:r>
              <a:rPr lang="en-GB" dirty="0"/>
              <a:t>S</a:t>
            </a:r>
            <a:r>
              <a:rPr lang="en-NO" dirty="0"/>
              <a:t>ome operation are more expensive than other</a:t>
            </a:r>
          </a:p>
          <a:p>
            <a:r>
              <a:rPr lang="en-NO" dirty="0"/>
              <a:t>How much shall we charge to make a living?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E08ED0-4B02-E24E-855D-8AF1E99C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13</a:t>
            </a:fld>
            <a:endParaRPr lang="en-NO"/>
          </a:p>
        </p:txBody>
      </p:sp>
      <p:pic>
        <p:nvPicPr>
          <p:cNvPr id="7" name="Picture 6" descr="Different sizes of piggybanks in pastel colours">
            <a:extLst>
              <a:ext uri="{FF2B5EF4-FFF2-40B4-BE49-F238E27FC236}">
                <a16:creationId xmlns:a16="http://schemas.microsoft.com/office/drawing/2014/main" id="{2F7A169E-018C-FF40-BB11-07F7A9FE5C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33" r="14814"/>
          <a:stretch/>
        </p:blipFill>
        <p:spPr>
          <a:xfrm>
            <a:off x="6384758" y="0"/>
            <a:ext cx="58072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44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0CB52-48E5-7C40-9AA4-425C77CCD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Banker’s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48347-03CB-7441-9C99-CE4447EB9EB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NO" dirty="0"/>
              <a:t>Devise a “gain” for each operation</a:t>
            </a:r>
          </a:p>
          <a:p>
            <a:pPr marL="457200" indent="-457200">
              <a:buFont typeface="+mj-lt"/>
              <a:buAutoNum type="arabicPeriod"/>
            </a:pPr>
            <a:r>
              <a:rPr lang="en-NO" dirty="0"/>
              <a:t>Show that the balance never gets negative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</a:t>
            </a:r>
            <a:r>
              <a:rPr lang="en-NO" dirty="0"/>
              <a:t>our gain is your upper bound</a:t>
            </a:r>
          </a:p>
          <a:p>
            <a:endParaRPr lang="en-NO" dirty="0"/>
          </a:p>
          <a:p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70A50C-28A8-2E40-8886-D5DAD9B5C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14</a:t>
            </a:fld>
            <a:endParaRPr lang="en-N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6DD335-C1D5-9D42-B2D7-CD529A1DF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0" y="5079598"/>
            <a:ext cx="73660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08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6FE07-060F-6F45-BE1F-A8C96BA51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Example: Adding k new buckets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CCA145-8F8E-5D43-BD31-95167D2F6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15</a:t>
            </a:fld>
            <a:endParaRPr lang="en-NO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B0E2FD-E25E-5F48-93B0-2C3FE2A74A7A}"/>
              </a:ext>
            </a:extLst>
          </p:cNvPr>
          <p:cNvSpPr txBox="1">
            <a:spLocks/>
          </p:cNvSpPr>
          <p:nvPr/>
        </p:nvSpPr>
        <p:spPr>
          <a:xfrm>
            <a:off x="1021645" y="1860884"/>
            <a:ext cx="10159702" cy="4207335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91440" tIns="90000" rIns="91440" bIns="9000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dynamic_push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chemeClr val="accent3"/>
                </a:solidFill>
                <a:highlight>
                  <a:srgbClr val="4C5669"/>
                </a:highlight>
                <a:latin typeface="Share Tech Mono" panose="020B0509050000020004" pitchFamily="49" charset="77"/>
              </a:rPr>
              <a:t>     array-&gt;capacity += 5;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malloc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sizeof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for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index=0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index&lt;array-&gt;length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index++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   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4C566A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free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1; </a:t>
            </a:r>
            <a:r>
              <a:rPr lang="en-GB" dirty="0">
                <a:solidFill>
                  <a:schemeClr val="bg1"/>
                </a:solidFill>
                <a:latin typeface="Share Tech Mono" panose="020B0509050000020004" pitchFamily="49" charset="77"/>
              </a:rPr>
              <a:t>// </a:t>
            </a:r>
            <a:r>
              <a:rPr lang="en-GB" dirty="0" err="1">
                <a:solidFill>
                  <a:schemeClr val="bg1"/>
                </a:solidFill>
                <a:latin typeface="Share Tech Mono" panose="020B0509050000020004" pitchFamily="49" charset="77"/>
              </a:rPr>
              <a:t>Prout</a:t>
            </a:r>
            <a:endParaRPr lang="en-GB" dirty="0">
              <a:solidFill>
                <a:schemeClr val="bg1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12775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10837-5B05-F746-98EA-1B7437C23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it Cost?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1E3091-343E-D54D-835C-434F11BD5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16</a:t>
            </a:fld>
            <a:endParaRPr lang="en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9AF9BD-5BE5-724F-BEA5-E4DAEE1E3BEE}"/>
              </a:ext>
            </a:extLst>
          </p:cNvPr>
          <p:cNvSpPr/>
          <p:nvPr/>
        </p:nvSpPr>
        <p:spPr>
          <a:xfrm>
            <a:off x="176780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141A44-2D54-E040-9AD3-16E24C2A0475}"/>
              </a:ext>
            </a:extLst>
          </p:cNvPr>
          <p:cNvSpPr/>
          <p:nvPr/>
        </p:nvSpPr>
        <p:spPr>
          <a:xfrm>
            <a:off x="223507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7DC4D2-64A2-034E-B2E6-DF370E96CEB3}"/>
              </a:ext>
            </a:extLst>
          </p:cNvPr>
          <p:cNvSpPr/>
          <p:nvPr/>
        </p:nvSpPr>
        <p:spPr>
          <a:xfrm>
            <a:off x="269743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58D75B-1873-0B4D-8B8F-B14C89D33EE7}"/>
              </a:ext>
            </a:extLst>
          </p:cNvPr>
          <p:cNvSpPr/>
          <p:nvPr/>
        </p:nvSpPr>
        <p:spPr>
          <a:xfrm>
            <a:off x="315978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7FE640-E418-5A4F-8705-90FCE0A10B8B}"/>
              </a:ext>
            </a:extLst>
          </p:cNvPr>
          <p:cNvSpPr/>
          <p:nvPr/>
        </p:nvSpPr>
        <p:spPr>
          <a:xfrm>
            <a:off x="3622143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2E92A-A632-274E-8D92-01AE3627E2AE}"/>
              </a:ext>
            </a:extLst>
          </p:cNvPr>
          <p:cNvSpPr/>
          <p:nvPr/>
        </p:nvSpPr>
        <p:spPr>
          <a:xfrm>
            <a:off x="4104340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8A5F40-3388-5A40-9550-AE4C76A5BFAE}"/>
              </a:ext>
            </a:extLst>
          </p:cNvPr>
          <p:cNvSpPr/>
          <p:nvPr/>
        </p:nvSpPr>
        <p:spPr>
          <a:xfrm>
            <a:off x="4566696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5A55ED-9D4E-374C-9BE9-D3C04123A53E}"/>
              </a:ext>
            </a:extLst>
          </p:cNvPr>
          <p:cNvSpPr/>
          <p:nvPr/>
        </p:nvSpPr>
        <p:spPr>
          <a:xfrm>
            <a:off x="5029051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5DE5-8D67-A646-881C-16DAC2961583}"/>
              </a:ext>
            </a:extLst>
          </p:cNvPr>
          <p:cNvSpPr/>
          <p:nvPr/>
        </p:nvSpPr>
        <p:spPr>
          <a:xfrm>
            <a:off x="5491406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AFD701-B21A-C346-BC77-C50EBC65487B}"/>
              </a:ext>
            </a:extLst>
          </p:cNvPr>
          <p:cNvSpPr/>
          <p:nvPr/>
        </p:nvSpPr>
        <p:spPr>
          <a:xfrm>
            <a:off x="595376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DA694D-E78C-E446-B394-BB8A880BFF28}"/>
              </a:ext>
            </a:extLst>
          </p:cNvPr>
          <p:cNvSpPr/>
          <p:nvPr/>
        </p:nvSpPr>
        <p:spPr>
          <a:xfrm>
            <a:off x="641611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54B21F-9873-1749-8943-7AEEE50C9C2F}"/>
              </a:ext>
            </a:extLst>
          </p:cNvPr>
          <p:cNvSpPr/>
          <p:nvPr/>
        </p:nvSpPr>
        <p:spPr>
          <a:xfrm>
            <a:off x="687847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8396B6-B80F-074A-A690-5B476F915D0F}"/>
              </a:ext>
            </a:extLst>
          </p:cNvPr>
          <p:cNvSpPr/>
          <p:nvPr/>
        </p:nvSpPr>
        <p:spPr>
          <a:xfrm>
            <a:off x="734082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E97815A-556C-7344-B003-FD52FE26F6F3}"/>
              </a:ext>
            </a:extLst>
          </p:cNvPr>
          <p:cNvSpPr/>
          <p:nvPr/>
        </p:nvSpPr>
        <p:spPr>
          <a:xfrm>
            <a:off x="7803183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B16698-27C4-4344-B12A-D50931A60EE7}"/>
              </a:ext>
            </a:extLst>
          </p:cNvPr>
          <p:cNvSpPr/>
          <p:nvPr/>
        </p:nvSpPr>
        <p:spPr>
          <a:xfrm>
            <a:off x="826553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A53305-B3A8-D045-90D1-8DB6C58E8593}"/>
              </a:ext>
            </a:extLst>
          </p:cNvPr>
          <p:cNvSpPr/>
          <p:nvPr/>
        </p:nvSpPr>
        <p:spPr>
          <a:xfrm>
            <a:off x="4104340" y="5352388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7569274-694B-A74D-97F2-C2C3BA46D653}"/>
              </a:ext>
            </a:extLst>
          </p:cNvPr>
          <p:cNvSpPr/>
          <p:nvPr/>
        </p:nvSpPr>
        <p:spPr>
          <a:xfrm>
            <a:off x="4104340" y="506124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2D0D08-AFF4-1148-B631-05DF3E7F3BE6}"/>
              </a:ext>
            </a:extLst>
          </p:cNvPr>
          <p:cNvSpPr/>
          <p:nvPr/>
        </p:nvSpPr>
        <p:spPr>
          <a:xfrm>
            <a:off x="4104340" y="477010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0ABCBFF-BCE2-E04C-9C3E-9404D94F168D}"/>
              </a:ext>
            </a:extLst>
          </p:cNvPr>
          <p:cNvSpPr/>
          <p:nvPr/>
        </p:nvSpPr>
        <p:spPr>
          <a:xfrm>
            <a:off x="4104340" y="4478963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62E9A0-3C95-6B44-A6FF-7F26104A7DA5}"/>
              </a:ext>
            </a:extLst>
          </p:cNvPr>
          <p:cNvSpPr/>
          <p:nvPr/>
        </p:nvSpPr>
        <p:spPr>
          <a:xfrm>
            <a:off x="4104340" y="418782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7CE38E-BC12-EE49-BC91-F560A6390162}"/>
              </a:ext>
            </a:extLst>
          </p:cNvPr>
          <p:cNvSpPr/>
          <p:nvPr/>
        </p:nvSpPr>
        <p:spPr>
          <a:xfrm>
            <a:off x="4104340" y="391026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232A3E-5A7B-044A-9901-663F7F30F9C0}"/>
              </a:ext>
            </a:extLst>
          </p:cNvPr>
          <p:cNvSpPr/>
          <p:nvPr/>
        </p:nvSpPr>
        <p:spPr>
          <a:xfrm>
            <a:off x="6414479" y="5352388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A59F47-D8B1-1042-B37A-67E776B3739F}"/>
              </a:ext>
            </a:extLst>
          </p:cNvPr>
          <p:cNvSpPr/>
          <p:nvPr/>
        </p:nvSpPr>
        <p:spPr>
          <a:xfrm>
            <a:off x="6413895" y="5075801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22527BB-C0C7-6743-AA87-B5CA247DEB69}"/>
              </a:ext>
            </a:extLst>
          </p:cNvPr>
          <p:cNvSpPr/>
          <p:nvPr/>
        </p:nvSpPr>
        <p:spPr>
          <a:xfrm>
            <a:off x="6413895" y="478466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B1639C-76C1-534B-BFF4-2E40426F576C}"/>
              </a:ext>
            </a:extLst>
          </p:cNvPr>
          <p:cNvSpPr/>
          <p:nvPr/>
        </p:nvSpPr>
        <p:spPr>
          <a:xfrm>
            <a:off x="6413895" y="449351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ADD692D-1035-1345-B09C-81F0D35C05C9}"/>
              </a:ext>
            </a:extLst>
          </p:cNvPr>
          <p:cNvSpPr/>
          <p:nvPr/>
        </p:nvSpPr>
        <p:spPr>
          <a:xfrm>
            <a:off x="6413895" y="420237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1447C46-D1B3-6346-8222-5EDD975A4DAE}"/>
              </a:ext>
            </a:extLst>
          </p:cNvPr>
          <p:cNvSpPr/>
          <p:nvPr/>
        </p:nvSpPr>
        <p:spPr>
          <a:xfrm>
            <a:off x="6413895" y="392482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E3F953-5C50-5042-A243-09117E5E85F1}"/>
              </a:ext>
            </a:extLst>
          </p:cNvPr>
          <p:cNvSpPr/>
          <p:nvPr/>
        </p:nvSpPr>
        <p:spPr>
          <a:xfrm>
            <a:off x="6413895" y="364774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55E7F0-F7B6-5547-943A-D39189E14B4C}"/>
              </a:ext>
            </a:extLst>
          </p:cNvPr>
          <p:cNvSpPr/>
          <p:nvPr/>
        </p:nvSpPr>
        <p:spPr>
          <a:xfrm>
            <a:off x="6413895" y="335660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D911C0-E8A2-754D-B4C4-02A3EDA9864C}"/>
              </a:ext>
            </a:extLst>
          </p:cNvPr>
          <p:cNvSpPr/>
          <p:nvPr/>
        </p:nvSpPr>
        <p:spPr>
          <a:xfrm>
            <a:off x="6413895" y="306546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2307A46-A740-2C40-BA92-C969F705498D}"/>
              </a:ext>
            </a:extLst>
          </p:cNvPr>
          <p:cNvSpPr/>
          <p:nvPr/>
        </p:nvSpPr>
        <p:spPr>
          <a:xfrm>
            <a:off x="6413895" y="277432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91393D-2101-9842-8F86-58DAF2943C66}"/>
              </a:ext>
            </a:extLst>
          </p:cNvPr>
          <p:cNvSpPr/>
          <p:nvPr/>
        </p:nvSpPr>
        <p:spPr>
          <a:xfrm>
            <a:off x="6413895" y="249676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04AC7A7-79AC-B84E-AF6E-920D928AD459}"/>
              </a:ext>
            </a:extLst>
          </p:cNvPr>
          <p:cNvCxnSpPr>
            <a:cxnSpLocks/>
          </p:cNvCxnSpPr>
          <p:nvPr/>
        </p:nvCxnSpPr>
        <p:spPr>
          <a:xfrm>
            <a:off x="1615957" y="6032428"/>
            <a:ext cx="6971047" cy="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3AAD4F6-4AB7-9B43-B7E0-C230ABE6D8CD}"/>
              </a:ext>
            </a:extLst>
          </p:cNvPr>
          <p:cNvCxnSpPr>
            <a:cxnSpLocks/>
          </p:cNvCxnSpPr>
          <p:nvPr/>
        </p:nvCxnSpPr>
        <p:spPr>
          <a:xfrm flipH="1" flipV="1">
            <a:off x="1606007" y="2164000"/>
            <a:ext cx="9950" cy="385293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62BB793-F85C-7948-AEF7-04F3830D4665}"/>
              </a:ext>
            </a:extLst>
          </p:cNvPr>
          <p:cNvSpPr txBox="1"/>
          <p:nvPr/>
        </p:nvSpPr>
        <p:spPr>
          <a:xfrm>
            <a:off x="838200" y="2233073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time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136D450-85BB-6442-A65F-9B82CE51A014}"/>
              </a:ext>
            </a:extLst>
          </p:cNvPr>
          <p:cNvSpPr/>
          <p:nvPr/>
        </p:nvSpPr>
        <p:spPr>
          <a:xfrm>
            <a:off x="2854281" y="2558094"/>
            <a:ext cx="155956" cy="1455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774A50-A71E-DD42-8FD3-83176636FE9B}"/>
              </a:ext>
            </a:extLst>
          </p:cNvPr>
          <p:cNvSpPr txBox="1"/>
          <p:nvPr/>
        </p:nvSpPr>
        <p:spPr>
          <a:xfrm>
            <a:off x="1876128" y="2476991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D0D7EDD-F160-1241-8D5B-5DD1E531111B}"/>
              </a:ext>
            </a:extLst>
          </p:cNvPr>
          <p:cNvSpPr/>
          <p:nvPr/>
        </p:nvSpPr>
        <p:spPr>
          <a:xfrm>
            <a:off x="2851242" y="2838791"/>
            <a:ext cx="155956" cy="14557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F6145B3-A43E-4A40-BD59-B7F61337E96A}"/>
              </a:ext>
            </a:extLst>
          </p:cNvPr>
          <p:cNvSpPr txBox="1"/>
          <p:nvPr/>
        </p:nvSpPr>
        <p:spPr>
          <a:xfrm>
            <a:off x="1774692" y="2757688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allocation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7C6542D-5036-A34C-A7EB-BE6CF333E50E}"/>
              </a:ext>
            </a:extLst>
          </p:cNvPr>
          <p:cNvSpPr/>
          <p:nvPr/>
        </p:nvSpPr>
        <p:spPr>
          <a:xfrm>
            <a:off x="2854281" y="2280977"/>
            <a:ext cx="155956" cy="14557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8717D13-02AE-9646-A40D-9B402BFB4244}"/>
              </a:ext>
            </a:extLst>
          </p:cNvPr>
          <p:cNvSpPr txBox="1"/>
          <p:nvPr/>
        </p:nvSpPr>
        <p:spPr>
          <a:xfrm>
            <a:off x="2236804" y="2199874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copy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3B00723-11F9-CE47-BC02-45781822C4DB}"/>
              </a:ext>
            </a:extLst>
          </p:cNvPr>
          <p:cNvSpPr txBox="1"/>
          <p:nvPr/>
        </p:nvSpPr>
        <p:spPr>
          <a:xfrm>
            <a:off x="1796794" y="6032426"/>
            <a:ext cx="248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50F3C1C-6354-D449-AAA7-7CC7982F0753}"/>
              </a:ext>
            </a:extLst>
          </p:cNvPr>
          <p:cNvSpPr txBox="1"/>
          <p:nvPr/>
        </p:nvSpPr>
        <p:spPr>
          <a:xfrm>
            <a:off x="3624646" y="6032427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0E89859-4A76-5E46-B589-9BB749B26443}"/>
              </a:ext>
            </a:extLst>
          </p:cNvPr>
          <p:cNvSpPr txBox="1"/>
          <p:nvPr/>
        </p:nvSpPr>
        <p:spPr>
          <a:xfrm>
            <a:off x="5812873" y="6032428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C9D9AB-3DE3-6D4E-B73C-0E54B5C43286}"/>
              </a:ext>
            </a:extLst>
          </p:cNvPr>
          <p:cNvSpPr txBox="1"/>
          <p:nvPr/>
        </p:nvSpPr>
        <p:spPr>
          <a:xfrm>
            <a:off x="8137345" y="6032426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15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9F127E-CB88-4149-944D-99C7C1008130}"/>
              </a:ext>
            </a:extLst>
          </p:cNvPr>
          <p:cNvSpPr txBox="1"/>
          <p:nvPr/>
        </p:nvSpPr>
        <p:spPr>
          <a:xfrm>
            <a:off x="4593737" y="6328208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insertions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32950D2-9DD3-3842-A180-55EF5B43DB37}"/>
              </a:ext>
            </a:extLst>
          </p:cNvPr>
          <p:cNvCxnSpPr/>
          <p:nvPr/>
        </p:nvCxnSpPr>
        <p:spPr>
          <a:xfrm>
            <a:off x="4132387" y="3734836"/>
            <a:ext cx="2140759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CF5D292-9C7E-9049-A281-90446828D450}"/>
                  </a:ext>
                </a:extLst>
              </p:cNvPr>
              <p:cNvSpPr txBox="1"/>
              <p:nvPr/>
            </p:nvSpPr>
            <p:spPr>
              <a:xfrm>
                <a:off x="4601528" y="3360886"/>
                <a:ext cx="1299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nb-NO" sz="1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NO" sz="1400" dirty="0">
                    <a:latin typeface="Montserrat" pitchFamily="2" charset="77"/>
                  </a:rPr>
                  <a:t>: expansion</a:t>
                </a:r>
              </a:p>
            </p:txBody>
          </p:sp>
        </mc:Choice>
        <mc:Fallback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CF5D292-9C7E-9049-A281-90446828D4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1528" y="3360886"/>
                <a:ext cx="1299202" cy="307777"/>
              </a:xfrm>
              <a:prstGeom prst="rect">
                <a:avLst/>
              </a:prstGeom>
              <a:blipFill>
                <a:blip r:embed="rId2"/>
                <a:stretch>
                  <a:fillRect t="-4000" r="-971" b="-16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Rectangle 62">
            <a:extLst>
              <a:ext uri="{FF2B5EF4-FFF2-40B4-BE49-F238E27FC236}">
                <a16:creationId xmlns:a16="http://schemas.microsoft.com/office/drawing/2014/main" id="{6E0DF276-BC04-564C-936B-5BBE6E60A1BB}"/>
              </a:ext>
            </a:extLst>
          </p:cNvPr>
          <p:cNvSpPr/>
          <p:nvPr/>
        </p:nvSpPr>
        <p:spPr>
          <a:xfrm>
            <a:off x="1767808" y="5363056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AD67C1E5-8FD1-5244-B297-8239FDC34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698" y="3264408"/>
            <a:ext cx="4180638" cy="90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19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roup 257">
            <a:extLst>
              <a:ext uri="{FF2B5EF4-FFF2-40B4-BE49-F238E27FC236}">
                <a16:creationId xmlns:a16="http://schemas.microsoft.com/office/drawing/2014/main" id="{13524352-87C1-0245-848B-C43EBC6C6D1A}"/>
              </a:ext>
            </a:extLst>
          </p:cNvPr>
          <p:cNvGrpSpPr/>
          <p:nvPr/>
        </p:nvGrpSpPr>
        <p:grpSpPr>
          <a:xfrm>
            <a:off x="4102702" y="3914473"/>
            <a:ext cx="321466" cy="2024406"/>
            <a:chOff x="5018877" y="2157002"/>
            <a:chExt cx="321466" cy="2024406"/>
          </a:xfrm>
        </p:grpSpPr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DA95C0DE-7D92-9E40-A05A-FEAB81EA37E8}"/>
                </a:ext>
              </a:extLst>
            </p:cNvPr>
            <p:cNvSpPr/>
            <p:nvPr/>
          </p:nvSpPr>
          <p:spPr>
            <a:xfrm>
              <a:off x="5018877" y="389026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9DAFBFCB-302B-5548-B353-529AF9F5F4F4}"/>
                </a:ext>
              </a:extLst>
            </p:cNvPr>
            <p:cNvSpPr/>
            <p:nvPr/>
          </p:nvSpPr>
          <p:spPr>
            <a:xfrm>
              <a:off x="5018877" y="3599125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925DFE82-A390-0A45-BCF3-C3B06CFA7242}"/>
                </a:ext>
              </a:extLst>
            </p:cNvPr>
            <p:cNvSpPr/>
            <p:nvPr/>
          </p:nvSpPr>
          <p:spPr>
            <a:xfrm>
              <a:off x="5018877" y="3307983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84570E62-564C-3348-99CB-BE788D8F5F6D}"/>
                </a:ext>
              </a:extLst>
            </p:cNvPr>
            <p:cNvSpPr/>
            <p:nvPr/>
          </p:nvSpPr>
          <p:spPr>
            <a:xfrm>
              <a:off x="5018877" y="3016842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E0E30439-7FE5-1740-B30B-E5770D2CEB44}"/>
                </a:ext>
              </a:extLst>
            </p:cNvPr>
            <p:cNvSpPr/>
            <p:nvPr/>
          </p:nvSpPr>
          <p:spPr>
            <a:xfrm>
              <a:off x="5018877" y="2725700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84BD7048-0E3B-E041-864A-70D5271229B5}"/>
                </a:ext>
              </a:extLst>
            </p:cNvPr>
            <p:cNvSpPr/>
            <p:nvPr/>
          </p:nvSpPr>
          <p:spPr>
            <a:xfrm>
              <a:off x="5018877" y="243455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D392E467-B490-0D45-AE1E-7EFEB146C9EC}"/>
                </a:ext>
              </a:extLst>
            </p:cNvPr>
            <p:cNvSpPr/>
            <p:nvPr/>
          </p:nvSpPr>
          <p:spPr>
            <a:xfrm>
              <a:off x="5018877" y="2157002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FA04587F-6C9F-504B-970B-ADDFA76A37C4}"/>
              </a:ext>
            </a:extLst>
          </p:cNvPr>
          <p:cNvGrpSpPr/>
          <p:nvPr/>
        </p:nvGrpSpPr>
        <p:grpSpPr>
          <a:xfrm>
            <a:off x="6412257" y="2476991"/>
            <a:ext cx="323688" cy="3437904"/>
            <a:chOff x="5179610" y="879606"/>
            <a:chExt cx="323688" cy="3437904"/>
          </a:xfrm>
        </p:grpSpPr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FA8E4157-BAFC-574B-B97B-BF0DE8AA214D}"/>
                </a:ext>
              </a:extLst>
            </p:cNvPr>
            <p:cNvSpPr/>
            <p:nvPr/>
          </p:nvSpPr>
          <p:spPr>
            <a:xfrm>
              <a:off x="5181832" y="4026368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470537AD-A0AC-7D42-8AF3-87A615705364}"/>
                </a:ext>
              </a:extLst>
            </p:cNvPr>
            <p:cNvSpPr/>
            <p:nvPr/>
          </p:nvSpPr>
          <p:spPr>
            <a:xfrm>
              <a:off x="5180194" y="373522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D894733-6174-AD47-93D6-785192AB42F5}"/>
                </a:ext>
              </a:extLst>
            </p:cNvPr>
            <p:cNvSpPr/>
            <p:nvPr/>
          </p:nvSpPr>
          <p:spPr>
            <a:xfrm>
              <a:off x="5179610" y="3458640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71BA173F-9080-434C-9B6F-129C542CC896}"/>
                </a:ext>
              </a:extLst>
            </p:cNvPr>
            <p:cNvSpPr/>
            <p:nvPr/>
          </p:nvSpPr>
          <p:spPr>
            <a:xfrm>
              <a:off x="5179610" y="316749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DE779A6D-0577-6F47-8F16-E9DEAF33F0D5}"/>
                </a:ext>
              </a:extLst>
            </p:cNvPr>
            <p:cNvSpPr/>
            <p:nvPr/>
          </p:nvSpPr>
          <p:spPr>
            <a:xfrm>
              <a:off x="5179610" y="287635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66CCD064-A84B-B94A-A5CA-A8A3BA70DE20}"/>
                </a:ext>
              </a:extLst>
            </p:cNvPr>
            <p:cNvSpPr/>
            <p:nvPr/>
          </p:nvSpPr>
          <p:spPr>
            <a:xfrm>
              <a:off x="5179610" y="2585215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E413ED24-FC7F-B544-8096-8BD30A0DFD10}"/>
                </a:ext>
              </a:extLst>
            </p:cNvPr>
            <p:cNvSpPr/>
            <p:nvPr/>
          </p:nvSpPr>
          <p:spPr>
            <a:xfrm>
              <a:off x="5179610" y="230765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C4BA1A79-CB1B-4441-B920-7A520A0472F0}"/>
                </a:ext>
              </a:extLst>
            </p:cNvPr>
            <p:cNvSpPr/>
            <p:nvPr/>
          </p:nvSpPr>
          <p:spPr>
            <a:xfrm>
              <a:off x="5179610" y="203058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061F8F50-28E8-F047-9128-08FCA52167CE}"/>
                </a:ext>
              </a:extLst>
            </p:cNvPr>
            <p:cNvSpPr/>
            <p:nvPr/>
          </p:nvSpPr>
          <p:spPr>
            <a:xfrm>
              <a:off x="5179610" y="173944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36AED494-6548-8F4C-96F4-ED9C37D0AC7C}"/>
                </a:ext>
              </a:extLst>
            </p:cNvPr>
            <p:cNvSpPr/>
            <p:nvPr/>
          </p:nvSpPr>
          <p:spPr>
            <a:xfrm>
              <a:off x="5179610" y="1448304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62B638D9-8BA1-7049-B23E-89A593B48A5F}"/>
                </a:ext>
              </a:extLst>
            </p:cNvPr>
            <p:cNvSpPr/>
            <p:nvPr/>
          </p:nvSpPr>
          <p:spPr>
            <a:xfrm>
              <a:off x="5179610" y="1157163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9A773B81-7416-2E4B-B29C-E482DFBE2465}"/>
                </a:ext>
              </a:extLst>
            </p:cNvPr>
            <p:cNvSpPr/>
            <p:nvPr/>
          </p:nvSpPr>
          <p:spPr>
            <a:xfrm>
              <a:off x="5179610" y="87960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56B309-FDBE-1946-BA74-AFF83553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Should we Charge?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CD537-A150-6743-8447-230475704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17</a:t>
            </a:fld>
            <a:endParaRPr lang="en-NO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139E2DC-69B7-5B43-945F-8C7EA5FB12CB}"/>
              </a:ext>
            </a:extLst>
          </p:cNvPr>
          <p:cNvSpPr/>
          <p:nvPr/>
        </p:nvSpPr>
        <p:spPr>
          <a:xfrm>
            <a:off x="1779694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CBAD2285-D299-304D-91AC-7092FBD21072}"/>
              </a:ext>
            </a:extLst>
          </p:cNvPr>
          <p:cNvCxnSpPr>
            <a:cxnSpLocks/>
          </p:cNvCxnSpPr>
          <p:nvPr/>
        </p:nvCxnSpPr>
        <p:spPr>
          <a:xfrm>
            <a:off x="1615957" y="6032428"/>
            <a:ext cx="6971047" cy="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5673D61-7A9E-DD41-B43A-5926C4393900}"/>
              </a:ext>
            </a:extLst>
          </p:cNvPr>
          <p:cNvCxnSpPr>
            <a:cxnSpLocks/>
          </p:cNvCxnSpPr>
          <p:nvPr/>
        </p:nvCxnSpPr>
        <p:spPr>
          <a:xfrm flipH="1" flipV="1">
            <a:off x="1606007" y="2164000"/>
            <a:ext cx="9950" cy="385293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EC646D7F-70B5-4042-8B1E-9BFB77169D1A}"/>
              </a:ext>
            </a:extLst>
          </p:cNvPr>
          <p:cNvSpPr txBox="1"/>
          <p:nvPr/>
        </p:nvSpPr>
        <p:spPr>
          <a:xfrm>
            <a:off x="838200" y="2233073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time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2C57C6D-B483-5F4D-8E68-BB7152915EB3}"/>
              </a:ext>
            </a:extLst>
          </p:cNvPr>
          <p:cNvSpPr/>
          <p:nvPr/>
        </p:nvSpPr>
        <p:spPr>
          <a:xfrm>
            <a:off x="2854281" y="2558094"/>
            <a:ext cx="155956" cy="1455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9DD4386-B588-414C-8C47-5D5D2CB94219}"/>
              </a:ext>
            </a:extLst>
          </p:cNvPr>
          <p:cNvSpPr txBox="1"/>
          <p:nvPr/>
        </p:nvSpPr>
        <p:spPr>
          <a:xfrm>
            <a:off x="1876128" y="2476991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1DD90931-ECF1-B246-92DE-2E5D267D137C}"/>
              </a:ext>
            </a:extLst>
          </p:cNvPr>
          <p:cNvSpPr/>
          <p:nvPr/>
        </p:nvSpPr>
        <p:spPr>
          <a:xfrm>
            <a:off x="2851242" y="2838791"/>
            <a:ext cx="155956" cy="14557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2AFA8AF-3982-3B4F-99D8-298E94D5B4E8}"/>
              </a:ext>
            </a:extLst>
          </p:cNvPr>
          <p:cNvSpPr txBox="1"/>
          <p:nvPr/>
        </p:nvSpPr>
        <p:spPr>
          <a:xfrm>
            <a:off x="1774692" y="2757688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allocation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09EB05B7-D5D6-794C-B250-F273222BE5E5}"/>
              </a:ext>
            </a:extLst>
          </p:cNvPr>
          <p:cNvSpPr/>
          <p:nvPr/>
        </p:nvSpPr>
        <p:spPr>
          <a:xfrm>
            <a:off x="2854281" y="2280977"/>
            <a:ext cx="155956" cy="14557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DC42717-36F3-B645-A756-FF158666E313}"/>
              </a:ext>
            </a:extLst>
          </p:cNvPr>
          <p:cNvSpPr txBox="1"/>
          <p:nvPr/>
        </p:nvSpPr>
        <p:spPr>
          <a:xfrm>
            <a:off x="2236804" y="2199874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copy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8645031-854E-8E40-99AF-F93F3A24E2D9}"/>
              </a:ext>
            </a:extLst>
          </p:cNvPr>
          <p:cNvSpPr txBox="1"/>
          <p:nvPr/>
        </p:nvSpPr>
        <p:spPr>
          <a:xfrm>
            <a:off x="1796793" y="6032426"/>
            <a:ext cx="248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6F87736-BDE9-1841-BA0A-61C41E543E19}"/>
              </a:ext>
            </a:extLst>
          </p:cNvPr>
          <p:cNvSpPr txBox="1"/>
          <p:nvPr/>
        </p:nvSpPr>
        <p:spPr>
          <a:xfrm>
            <a:off x="3624646" y="6032427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E5F2045-1D49-2C4C-B35E-393EFD7F084A}"/>
              </a:ext>
            </a:extLst>
          </p:cNvPr>
          <p:cNvSpPr txBox="1"/>
          <p:nvPr/>
        </p:nvSpPr>
        <p:spPr>
          <a:xfrm>
            <a:off x="5812873" y="6032428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10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C67D79C-C00E-B440-9A46-ACE98BD1F580}"/>
              </a:ext>
            </a:extLst>
          </p:cNvPr>
          <p:cNvSpPr txBox="1"/>
          <p:nvPr/>
        </p:nvSpPr>
        <p:spPr>
          <a:xfrm>
            <a:off x="8137345" y="6032426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15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F09E20FF-1FE0-4C4E-9965-833B0CDAB065}"/>
              </a:ext>
            </a:extLst>
          </p:cNvPr>
          <p:cNvSpPr txBox="1"/>
          <p:nvPr/>
        </p:nvSpPr>
        <p:spPr>
          <a:xfrm>
            <a:off x="4593737" y="6328208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insertions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6F96FB46-A442-B346-956A-09CCC8408BAD}"/>
              </a:ext>
            </a:extLst>
          </p:cNvPr>
          <p:cNvSpPr/>
          <p:nvPr/>
        </p:nvSpPr>
        <p:spPr>
          <a:xfrm>
            <a:off x="2244071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921769E7-C0DD-824E-AA0B-CC2CF950B395}"/>
              </a:ext>
            </a:extLst>
          </p:cNvPr>
          <p:cNvSpPr/>
          <p:nvPr/>
        </p:nvSpPr>
        <p:spPr>
          <a:xfrm>
            <a:off x="2244071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E7FB14EC-6FE6-2742-BD46-78CC7996F534}"/>
              </a:ext>
            </a:extLst>
          </p:cNvPr>
          <p:cNvSpPr/>
          <p:nvPr/>
        </p:nvSpPr>
        <p:spPr>
          <a:xfrm>
            <a:off x="2244071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38748606-635E-E343-9E3F-B9B9E1885395}"/>
              </a:ext>
            </a:extLst>
          </p:cNvPr>
          <p:cNvSpPr/>
          <p:nvPr/>
        </p:nvSpPr>
        <p:spPr>
          <a:xfrm>
            <a:off x="2705925" y="5646995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75BC0E9-3C41-3140-9FAE-BA57EBDBF3D6}"/>
              </a:ext>
            </a:extLst>
          </p:cNvPr>
          <p:cNvSpPr/>
          <p:nvPr/>
        </p:nvSpPr>
        <p:spPr>
          <a:xfrm>
            <a:off x="2705925" y="520564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68026F2-C290-4D4C-87A9-D80B8D6058C8}"/>
              </a:ext>
            </a:extLst>
          </p:cNvPr>
          <p:cNvSpPr/>
          <p:nvPr/>
        </p:nvSpPr>
        <p:spPr>
          <a:xfrm>
            <a:off x="2705925" y="5495603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567312FE-A744-874F-B691-FA72965072C1}"/>
              </a:ext>
            </a:extLst>
          </p:cNvPr>
          <p:cNvSpPr/>
          <p:nvPr/>
        </p:nvSpPr>
        <p:spPr>
          <a:xfrm>
            <a:off x="3166642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0B54835-6A7F-5140-8A41-BDBC92270296}"/>
              </a:ext>
            </a:extLst>
          </p:cNvPr>
          <p:cNvSpPr/>
          <p:nvPr/>
        </p:nvSpPr>
        <p:spPr>
          <a:xfrm>
            <a:off x="3166642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0491F75E-F374-FB49-BF3D-F5C8C329F075}"/>
              </a:ext>
            </a:extLst>
          </p:cNvPr>
          <p:cNvSpPr/>
          <p:nvPr/>
        </p:nvSpPr>
        <p:spPr>
          <a:xfrm>
            <a:off x="3166642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6473EC3C-E049-FE41-BE12-5D4CB2125008}"/>
              </a:ext>
            </a:extLst>
          </p:cNvPr>
          <p:cNvSpPr/>
          <p:nvPr/>
        </p:nvSpPr>
        <p:spPr>
          <a:xfrm>
            <a:off x="3620047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0DCE5A2B-C140-3C49-ABC5-AE45057C5639}"/>
              </a:ext>
            </a:extLst>
          </p:cNvPr>
          <p:cNvSpPr/>
          <p:nvPr/>
        </p:nvSpPr>
        <p:spPr>
          <a:xfrm>
            <a:off x="3620047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30A3C944-2DEB-DE45-B9C2-901EE4BF5FEC}"/>
              </a:ext>
            </a:extLst>
          </p:cNvPr>
          <p:cNvSpPr/>
          <p:nvPr/>
        </p:nvSpPr>
        <p:spPr>
          <a:xfrm>
            <a:off x="3620047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1959E855-66C4-2D4B-8F5B-6B435A1F537F}"/>
              </a:ext>
            </a:extLst>
          </p:cNvPr>
          <p:cNvSpPr/>
          <p:nvPr/>
        </p:nvSpPr>
        <p:spPr>
          <a:xfrm>
            <a:off x="410270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950B5C9E-5E49-4843-9367-C13F4DDD5895}"/>
              </a:ext>
            </a:extLst>
          </p:cNvPr>
          <p:cNvSpPr/>
          <p:nvPr/>
        </p:nvSpPr>
        <p:spPr>
          <a:xfrm>
            <a:off x="4102702" y="520217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BE8580FB-3490-4F4E-81E0-246712836F73}"/>
              </a:ext>
            </a:extLst>
          </p:cNvPr>
          <p:cNvSpPr/>
          <p:nvPr/>
        </p:nvSpPr>
        <p:spPr>
          <a:xfrm>
            <a:off x="4102702" y="549213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DEFC3CB-285E-6749-A51A-C28699156D5C}"/>
              </a:ext>
            </a:extLst>
          </p:cNvPr>
          <p:cNvSpPr/>
          <p:nvPr/>
        </p:nvSpPr>
        <p:spPr>
          <a:xfrm>
            <a:off x="4563419" y="563924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808ADBD-1011-BF44-93FE-223EB89BEDF1}"/>
              </a:ext>
            </a:extLst>
          </p:cNvPr>
          <p:cNvSpPr/>
          <p:nvPr/>
        </p:nvSpPr>
        <p:spPr>
          <a:xfrm>
            <a:off x="4563419" y="519789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E024CE8D-24F4-554B-9B99-7A9BC794B658}"/>
              </a:ext>
            </a:extLst>
          </p:cNvPr>
          <p:cNvSpPr/>
          <p:nvPr/>
        </p:nvSpPr>
        <p:spPr>
          <a:xfrm>
            <a:off x="4563419" y="548785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7DD72C59-732C-6E49-AA15-2B4D4F662039}"/>
              </a:ext>
            </a:extLst>
          </p:cNvPr>
          <p:cNvSpPr/>
          <p:nvPr/>
        </p:nvSpPr>
        <p:spPr>
          <a:xfrm>
            <a:off x="4563419" y="491103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6838C18B-D70B-9F48-B97B-3AA77347A9E7}"/>
              </a:ext>
            </a:extLst>
          </p:cNvPr>
          <p:cNvSpPr/>
          <p:nvPr/>
        </p:nvSpPr>
        <p:spPr>
          <a:xfrm>
            <a:off x="5018877" y="5642710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F4F0D978-A138-434B-B2DA-5F12321E321B}"/>
              </a:ext>
            </a:extLst>
          </p:cNvPr>
          <p:cNvSpPr/>
          <p:nvPr/>
        </p:nvSpPr>
        <p:spPr>
          <a:xfrm>
            <a:off x="5018877" y="520136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55283061-5E55-5E48-A46E-DB79054F29D5}"/>
              </a:ext>
            </a:extLst>
          </p:cNvPr>
          <p:cNvSpPr/>
          <p:nvPr/>
        </p:nvSpPr>
        <p:spPr>
          <a:xfrm>
            <a:off x="5018877" y="5491318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FBC12A3B-B5B0-CE41-A7AB-8B2235DCD6D3}"/>
              </a:ext>
            </a:extLst>
          </p:cNvPr>
          <p:cNvSpPr/>
          <p:nvPr/>
        </p:nvSpPr>
        <p:spPr>
          <a:xfrm>
            <a:off x="5018877" y="4914503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ED6F1965-6040-214A-9E17-7724F3DC7CEB}"/>
              </a:ext>
            </a:extLst>
          </p:cNvPr>
          <p:cNvSpPr/>
          <p:nvPr/>
        </p:nvSpPr>
        <p:spPr>
          <a:xfrm>
            <a:off x="5490601" y="564383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CE59E8DD-2C0B-A64F-9E62-85C342F04A28}"/>
              </a:ext>
            </a:extLst>
          </p:cNvPr>
          <p:cNvSpPr/>
          <p:nvPr/>
        </p:nvSpPr>
        <p:spPr>
          <a:xfrm>
            <a:off x="5490601" y="520248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8D057D8A-E39F-314C-96AF-09AD5CAE7FFE}"/>
              </a:ext>
            </a:extLst>
          </p:cNvPr>
          <p:cNvSpPr/>
          <p:nvPr/>
        </p:nvSpPr>
        <p:spPr>
          <a:xfrm>
            <a:off x="5490601" y="549244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AC2C42A7-6887-B54C-89CF-975C6292BA58}"/>
              </a:ext>
            </a:extLst>
          </p:cNvPr>
          <p:cNvSpPr/>
          <p:nvPr/>
        </p:nvSpPr>
        <p:spPr>
          <a:xfrm>
            <a:off x="5490601" y="491563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FE7EF8B2-A6C7-9947-863C-135B423B391A}"/>
              </a:ext>
            </a:extLst>
          </p:cNvPr>
          <p:cNvSpPr/>
          <p:nvPr/>
        </p:nvSpPr>
        <p:spPr>
          <a:xfrm>
            <a:off x="5949902" y="563495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783A4832-8B88-9E47-9F8F-9EED7A8A1EEA}"/>
              </a:ext>
            </a:extLst>
          </p:cNvPr>
          <p:cNvSpPr/>
          <p:nvPr/>
        </p:nvSpPr>
        <p:spPr>
          <a:xfrm>
            <a:off x="5949902" y="519360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94B0A2A0-A816-AB4A-A50D-AEE5FC8C3AB2}"/>
              </a:ext>
            </a:extLst>
          </p:cNvPr>
          <p:cNvSpPr/>
          <p:nvPr/>
        </p:nvSpPr>
        <p:spPr>
          <a:xfrm>
            <a:off x="5949902" y="548356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D0B2A251-31B9-624B-A9E6-563BD603A351}"/>
              </a:ext>
            </a:extLst>
          </p:cNvPr>
          <p:cNvSpPr/>
          <p:nvPr/>
        </p:nvSpPr>
        <p:spPr>
          <a:xfrm>
            <a:off x="5949902" y="490675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3F70347C-C39F-BC43-862E-AD02156F6695}"/>
              </a:ext>
            </a:extLst>
          </p:cNvPr>
          <p:cNvSpPr/>
          <p:nvPr/>
        </p:nvSpPr>
        <p:spPr>
          <a:xfrm>
            <a:off x="6412257" y="563495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D3B88EA7-D48C-A849-98A4-88F40CDF2D92}"/>
              </a:ext>
            </a:extLst>
          </p:cNvPr>
          <p:cNvSpPr/>
          <p:nvPr/>
        </p:nvSpPr>
        <p:spPr>
          <a:xfrm>
            <a:off x="6412257" y="519360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8117ADDA-7B4A-6F46-9C7C-9193A76F87F8}"/>
              </a:ext>
            </a:extLst>
          </p:cNvPr>
          <p:cNvSpPr/>
          <p:nvPr/>
        </p:nvSpPr>
        <p:spPr>
          <a:xfrm>
            <a:off x="6412257" y="548356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61DE3A75-191F-4C4C-8937-BE390DFB3F1E}"/>
              </a:ext>
            </a:extLst>
          </p:cNvPr>
          <p:cNvSpPr/>
          <p:nvPr/>
        </p:nvSpPr>
        <p:spPr>
          <a:xfrm>
            <a:off x="6412257" y="490675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6DD68F6C-8C0C-0F4E-8923-77EB959F0031}"/>
              </a:ext>
            </a:extLst>
          </p:cNvPr>
          <p:cNvSpPr/>
          <p:nvPr/>
        </p:nvSpPr>
        <p:spPr>
          <a:xfrm>
            <a:off x="6880927" y="5636651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7B0EB169-9DB1-414B-8B2E-24ED1EDE61C8}"/>
              </a:ext>
            </a:extLst>
          </p:cNvPr>
          <p:cNvSpPr/>
          <p:nvPr/>
        </p:nvSpPr>
        <p:spPr>
          <a:xfrm>
            <a:off x="6880927" y="5195301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4FE60E41-9149-0F48-8C97-4B3A110FCF02}"/>
              </a:ext>
            </a:extLst>
          </p:cNvPr>
          <p:cNvSpPr/>
          <p:nvPr/>
        </p:nvSpPr>
        <p:spPr>
          <a:xfrm>
            <a:off x="6880927" y="5485259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A2D336EC-7219-014B-86EB-3FB5392F1989}"/>
              </a:ext>
            </a:extLst>
          </p:cNvPr>
          <p:cNvSpPr/>
          <p:nvPr/>
        </p:nvSpPr>
        <p:spPr>
          <a:xfrm>
            <a:off x="6880927" y="490844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98B3EF9C-9BA1-7643-A2D4-E4D4684BEC46}"/>
              </a:ext>
            </a:extLst>
          </p:cNvPr>
          <p:cNvSpPr/>
          <p:nvPr/>
        </p:nvSpPr>
        <p:spPr>
          <a:xfrm>
            <a:off x="6880927" y="463692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0B9F62F2-C28B-3D44-A337-3B69548B23CC}"/>
              </a:ext>
            </a:extLst>
          </p:cNvPr>
          <p:cNvSpPr/>
          <p:nvPr/>
        </p:nvSpPr>
        <p:spPr>
          <a:xfrm>
            <a:off x="7344562" y="5644042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661E9A8F-D6E9-8241-A628-FA3806194208}"/>
              </a:ext>
            </a:extLst>
          </p:cNvPr>
          <p:cNvSpPr/>
          <p:nvPr/>
        </p:nvSpPr>
        <p:spPr>
          <a:xfrm>
            <a:off x="7344562" y="520269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22CC7BC-3DE6-9C49-994A-30CEC2555801}"/>
              </a:ext>
            </a:extLst>
          </p:cNvPr>
          <p:cNvSpPr/>
          <p:nvPr/>
        </p:nvSpPr>
        <p:spPr>
          <a:xfrm>
            <a:off x="7344562" y="5492650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202E8A55-4789-7C4D-A705-6F51D2C39035}"/>
              </a:ext>
            </a:extLst>
          </p:cNvPr>
          <p:cNvSpPr/>
          <p:nvPr/>
        </p:nvSpPr>
        <p:spPr>
          <a:xfrm>
            <a:off x="7344562" y="491583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81AA51F1-5963-CC4E-A26D-96E22BC6B6E2}"/>
              </a:ext>
            </a:extLst>
          </p:cNvPr>
          <p:cNvSpPr/>
          <p:nvPr/>
        </p:nvSpPr>
        <p:spPr>
          <a:xfrm>
            <a:off x="7344562" y="464431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1D5ADC96-790E-DA47-B938-406AED464A41}"/>
              </a:ext>
            </a:extLst>
          </p:cNvPr>
          <p:cNvSpPr/>
          <p:nvPr/>
        </p:nvSpPr>
        <p:spPr>
          <a:xfrm>
            <a:off x="7815346" y="564506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268580FB-A3E0-CF4C-BB2E-65D2C22CF780}"/>
              </a:ext>
            </a:extLst>
          </p:cNvPr>
          <p:cNvSpPr/>
          <p:nvPr/>
        </p:nvSpPr>
        <p:spPr>
          <a:xfrm>
            <a:off x="7815346" y="520371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6CC0F02E-E51F-2548-9613-D0D506B73E76}"/>
              </a:ext>
            </a:extLst>
          </p:cNvPr>
          <p:cNvSpPr/>
          <p:nvPr/>
        </p:nvSpPr>
        <p:spPr>
          <a:xfrm>
            <a:off x="7815346" y="549367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0E9D9514-66FA-564D-A4FA-FB6C992BA503}"/>
              </a:ext>
            </a:extLst>
          </p:cNvPr>
          <p:cNvSpPr/>
          <p:nvPr/>
        </p:nvSpPr>
        <p:spPr>
          <a:xfrm>
            <a:off x="7815346" y="491685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DA88A97B-C473-C445-BEDD-296F00A904E1}"/>
              </a:ext>
            </a:extLst>
          </p:cNvPr>
          <p:cNvSpPr/>
          <p:nvPr/>
        </p:nvSpPr>
        <p:spPr>
          <a:xfrm>
            <a:off x="7815346" y="464533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25E85578-1727-8A4B-AEB2-9973E006E85C}"/>
              </a:ext>
            </a:extLst>
          </p:cNvPr>
          <p:cNvSpPr/>
          <p:nvPr/>
        </p:nvSpPr>
        <p:spPr>
          <a:xfrm>
            <a:off x="8278169" y="564506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64993488-33E9-B148-A23A-2A27F47132F5}"/>
              </a:ext>
            </a:extLst>
          </p:cNvPr>
          <p:cNvSpPr/>
          <p:nvPr/>
        </p:nvSpPr>
        <p:spPr>
          <a:xfrm>
            <a:off x="8278169" y="520371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306BB8A2-545B-044B-9090-2C7703B95685}"/>
              </a:ext>
            </a:extLst>
          </p:cNvPr>
          <p:cNvSpPr/>
          <p:nvPr/>
        </p:nvSpPr>
        <p:spPr>
          <a:xfrm>
            <a:off x="8278169" y="549367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1B860CA4-1645-9342-AB40-48F74CB0CA72}"/>
              </a:ext>
            </a:extLst>
          </p:cNvPr>
          <p:cNvSpPr/>
          <p:nvPr/>
        </p:nvSpPr>
        <p:spPr>
          <a:xfrm>
            <a:off x="8278169" y="491685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695AE223-F324-EC42-B42B-9F20BF393660}"/>
              </a:ext>
            </a:extLst>
          </p:cNvPr>
          <p:cNvSpPr/>
          <p:nvPr/>
        </p:nvSpPr>
        <p:spPr>
          <a:xfrm>
            <a:off x="8278169" y="464533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A3E6C807-D14B-A846-9D52-AE6EA23BD649}"/>
              </a:ext>
            </a:extLst>
          </p:cNvPr>
          <p:cNvCxnSpPr>
            <a:cxnSpLocks/>
          </p:cNvCxnSpPr>
          <p:nvPr/>
        </p:nvCxnSpPr>
        <p:spPr>
          <a:xfrm flipH="1">
            <a:off x="4728653" y="3905044"/>
            <a:ext cx="916175" cy="101027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5A4A5039-3C2F-6E49-B6AD-9F274E471CE7}"/>
              </a:ext>
            </a:extLst>
          </p:cNvPr>
          <p:cNvCxnSpPr>
            <a:cxnSpLocks/>
          </p:cNvCxnSpPr>
          <p:nvPr/>
        </p:nvCxnSpPr>
        <p:spPr>
          <a:xfrm flipH="1">
            <a:off x="5189370" y="3914473"/>
            <a:ext cx="455458" cy="99656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706E93FB-4814-8440-A13A-3EF22ABEEB6E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0" cy="100003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B2F690BC-EE40-0A4A-9D4C-EF0753FA2765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471724" cy="1001157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BA53444D-5B9F-714B-B50E-265120821A05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931025" cy="992279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F9DC2B09-45AF-6842-85AC-A07225CD6E7E}"/>
              </a:ext>
            </a:extLst>
          </p:cNvPr>
          <p:cNvCxnSpPr/>
          <p:nvPr/>
        </p:nvCxnSpPr>
        <p:spPr>
          <a:xfrm flipV="1">
            <a:off x="6271368" y="2476991"/>
            <a:ext cx="0" cy="228789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Elbow Connector 287">
            <a:extLst>
              <a:ext uri="{FF2B5EF4-FFF2-40B4-BE49-F238E27FC236}">
                <a16:creationId xmlns:a16="http://schemas.microsoft.com/office/drawing/2014/main" id="{C1A92721-9437-4644-BFDA-06B74AD9F4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44828" y="3428999"/>
            <a:ext cx="626540" cy="485474"/>
          </a:xfrm>
          <a:prstGeom prst="bentConnector3">
            <a:avLst>
              <a:gd name="adj1" fmla="val 98648"/>
            </a:avLst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3" name="Picture 292">
            <a:extLst>
              <a:ext uri="{FF2B5EF4-FFF2-40B4-BE49-F238E27FC236}">
                <a16:creationId xmlns:a16="http://schemas.microsoft.com/office/drawing/2014/main" id="{645A0661-3ED9-C54B-A875-4CC17E322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392" y="3279483"/>
            <a:ext cx="4418766" cy="816348"/>
          </a:xfrm>
          <a:prstGeom prst="rect">
            <a:avLst/>
          </a:prstGeom>
        </p:spPr>
      </p:pic>
      <p:pic>
        <p:nvPicPr>
          <p:cNvPr id="294" name="Picture 293">
            <a:extLst>
              <a:ext uri="{FF2B5EF4-FFF2-40B4-BE49-F238E27FC236}">
                <a16:creationId xmlns:a16="http://schemas.microsoft.com/office/drawing/2014/main" id="{B17D6ED0-AA53-3A49-BBA6-C5F6F1F5C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111" y="509040"/>
            <a:ext cx="4111713" cy="2436814"/>
          </a:xfrm>
          <a:prstGeom prst="rect">
            <a:avLst/>
          </a:prstGeom>
        </p:spPr>
      </p:pic>
      <p:sp>
        <p:nvSpPr>
          <p:cNvPr id="295" name="Rectangle 294">
            <a:extLst>
              <a:ext uri="{FF2B5EF4-FFF2-40B4-BE49-F238E27FC236}">
                <a16:creationId xmlns:a16="http://schemas.microsoft.com/office/drawing/2014/main" id="{C44AA654-C1E7-7442-9FE3-56E75A89549C}"/>
              </a:ext>
            </a:extLst>
          </p:cNvPr>
          <p:cNvSpPr/>
          <p:nvPr/>
        </p:nvSpPr>
        <p:spPr>
          <a:xfrm>
            <a:off x="1779694" y="5346931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21090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9F0E2-D25C-4F45-A671-ACD1ABC67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59"/>
            <a:ext cx="4263887" cy="1761105"/>
          </a:xfrm>
        </p:spPr>
        <p:txBody>
          <a:bodyPr/>
          <a:lstStyle/>
          <a:p>
            <a:r>
              <a:rPr lang="en-NO" dirty="0"/>
              <a:t>Does that Work?</a:t>
            </a:r>
          </a:p>
        </p:txBody>
      </p:sp>
      <p:pic>
        <p:nvPicPr>
          <p:cNvPr id="8" name="Content Placeholder 7" descr="Chart, histogram&#10;&#10;Description automatically generated">
            <a:extLst>
              <a:ext uri="{FF2B5EF4-FFF2-40B4-BE49-F238E27FC236}">
                <a16:creationId xmlns:a16="http://schemas.microsoft.com/office/drawing/2014/main" id="{163E0F35-4472-8141-918B-D1FB13393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0626" y="0"/>
            <a:ext cx="5364834" cy="5364834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3139AB-799D-D347-86E6-A408204A6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18</a:t>
            </a:fld>
            <a:endParaRPr lang="en-NO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774B9B-C3D1-F341-9A3C-C82C9A59B4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5A0A08-CBED-BA40-B060-312A32367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156" y="3182773"/>
            <a:ext cx="4091609" cy="10859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71B393-F903-644B-93C3-69D890270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156" y="5295009"/>
            <a:ext cx="2400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080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88FB9-DEB1-A94F-BCD9-DE5870FCE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How to Prove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A3D92-42D0-BF40-8347-EC57EB5D6B6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r>
              <a:rPr lang="en-NO" dirty="0"/>
              <a:t>Proof by </a:t>
            </a:r>
            <a:r>
              <a:rPr lang="en-NO" dirty="0">
                <a:solidFill>
                  <a:schemeClr val="accent3"/>
                </a:solidFill>
              </a:rPr>
              <a:t>induction</a:t>
            </a:r>
          </a:p>
          <a:p>
            <a:r>
              <a:rPr lang="en-NO" dirty="0"/>
              <a:t>Two steps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Show it works for the first step</a:t>
            </a:r>
          </a:p>
          <a:p>
            <a:pPr lvl="2"/>
            <a:r>
              <a:rPr lang="en-NO" dirty="0"/>
              <a:t>Assume no funds at first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Show that	</a:t>
            </a:r>
          </a:p>
          <a:p>
            <a:pPr lvl="2"/>
            <a:r>
              <a:rPr lang="en-GB" dirty="0"/>
              <a:t>P</a:t>
            </a:r>
            <a:r>
              <a:rPr lang="en-NO" dirty="0"/>
              <a:t>rovided it work one step,</a:t>
            </a:r>
          </a:p>
          <a:p>
            <a:pPr lvl="2"/>
            <a:r>
              <a:rPr lang="en-NO" dirty="0"/>
              <a:t>It works for the next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EF551-AC6F-D144-AB9B-B84ACC662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19</a:t>
            </a:fld>
            <a:endParaRPr lang="en-NO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1A865D-80C0-5143-99F5-DEB26D387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874911"/>
            <a:ext cx="3331398" cy="884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E78028-8A90-F64A-B0B9-F0A39D39F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23630"/>
            <a:ext cx="4738742" cy="10248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1C10B6-01BE-5148-981F-E8B2BB121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00" y="3366020"/>
            <a:ext cx="5547339" cy="102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03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8E1C2-564D-484B-823F-CF0E18F53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AD51-7B27-8948-9CAC-C66C5FA85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Static Arrays</a:t>
            </a:r>
          </a:p>
          <a:p>
            <a:r>
              <a:rPr lang="en-NO" dirty="0"/>
              <a:t>Dynamic Arrays</a:t>
            </a:r>
          </a:p>
          <a:p>
            <a:r>
              <a:rPr lang="en-NO" dirty="0"/>
              <a:t>Amortized Analysis</a:t>
            </a:r>
          </a:p>
          <a:p>
            <a:pPr lvl="1"/>
            <a:r>
              <a:rPr lang="en-NO" dirty="0"/>
              <a:t>Aggregate Method</a:t>
            </a:r>
          </a:p>
          <a:p>
            <a:pPr lvl="1"/>
            <a:r>
              <a:rPr lang="en-NO" dirty="0"/>
              <a:t>Accounting method</a:t>
            </a:r>
          </a:p>
          <a:p>
            <a:r>
              <a:rPr lang="en-NO" dirty="0"/>
              <a:t>Recap</a:t>
            </a:r>
          </a:p>
          <a:p>
            <a:endParaRPr lang="en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21BB4-977C-324F-81C6-2BA59100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</a:t>
            </a:fld>
            <a:endParaRPr lang="en-NO" dirty="0"/>
          </a:p>
        </p:txBody>
      </p:sp>
      <p:pic>
        <p:nvPicPr>
          <p:cNvPr id="1026" name="Picture 2" descr="WARNING Calculus Ahead!">
            <a:extLst>
              <a:ext uri="{FF2B5EF4-FFF2-40B4-BE49-F238E27FC236}">
                <a16:creationId xmlns:a16="http://schemas.microsoft.com/office/drawing/2014/main" id="{25D8B962-CFD6-1A43-B9F2-85A29FCFA0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37"/>
          <a:stretch/>
        </p:blipFill>
        <p:spPr bwMode="auto">
          <a:xfrm>
            <a:off x="6416842" y="-1"/>
            <a:ext cx="577515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800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4A3B-5A8D-6A4F-9CAE-3F51E482A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97DEC-1FB5-6840-84C2-6AC40A529C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Take it expansion by expansion</a:t>
            </a:r>
          </a:p>
          <a:p>
            <a:r>
              <a:rPr lang="en-NO" dirty="0"/>
              <a:t>Step 1:</a:t>
            </a:r>
          </a:p>
          <a:p>
            <a:pPr lvl="1"/>
            <a:r>
              <a:rPr lang="en-NO" dirty="0"/>
              <a:t>Show it works for the first expansion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3C6E57-7C58-F24E-8C7F-E1A41B945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20</a:t>
            </a:fld>
            <a:endParaRPr lang="en-N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952B11-2ED0-7146-A8D4-088735DBF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1" y="1474186"/>
            <a:ext cx="4738742" cy="10248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151958-BF0A-CF40-AF2B-B9BF8961B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1" y="2976447"/>
            <a:ext cx="5547339" cy="1024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6F9347-62E9-924C-B4B4-9F42DDF6B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1" y="4709669"/>
            <a:ext cx="2250248" cy="134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342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634E4-3CDA-4943-B46B-CC1D0BCC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48C09-74BB-A144-9127-0C49EEDD20E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Take expansion by expansion</a:t>
            </a:r>
          </a:p>
          <a:p>
            <a:r>
              <a:rPr lang="en-GB" dirty="0"/>
              <a:t>Step 2</a:t>
            </a:r>
          </a:p>
          <a:p>
            <a:pPr lvl="1"/>
            <a:r>
              <a:rPr lang="en-GB" dirty="0"/>
              <a:t>If t</a:t>
            </a:r>
            <a:r>
              <a:rPr lang="en-NO" dirty="0"/>
              <a:t>he balance is not negative after an expansion</a:t>
            </a:r>
          </a:p>
          <a:p>
            <a:pPr lvl="1"/>
            <a:r>
              <a:rPr lang="en-NO" dirty="0"/>
              <a:t>It should remains non negative after the next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59E591-11D6-884E-A14A-F2F4DD24F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21</a:t>
            </a:fld>
            <a:endParaRPr lang="en-N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5DACA-E2B5-F940-BBE7-1C65AC98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705" y="1841667"/>
            <a:ext cx="4910571" cy="189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762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58287-B94B-1048-8DA5-65B358205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0192B-547D-6047-B213-BB9AA349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22</a:t>
            </a:fld>
            <a:endParaRPr lang="en-N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2B5CC9-2548-D947-9CFA-3FE1BE234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952" y="3565593"/>
            <a:ext cx="4533900" cy="220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651784-1635-F04A-BE96-3B47457EF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658" y="685924"/>
            <a:ext cx="3981450" cy="1536700"/>
          </a:xfrm>
          <a:prstGeom prst="rect">
            <a:avLst/>
          </a:prstGeom>
        </p:spPr>
      </p:pic>
      <p:sp>
        <p:nvSpPr>
          <p:cNvPr id="13" name="Left Brace 12">
            <a:extLst>
              <a:ext uri="{FF2B5EF4-FFF2-40B4-BE49-F238E27FC236}">
                <a16:creationId xmlns:a16="http://schemas.microsoft.com/office/drawing/2014/main" id="{066BA5DC-AB5D-EB42-A63D-DDE6671B1E13}"/>
              </a:ext>
            </a:extLst>
          </p:cNvPr>
          <p:cNvSpPr/>
          <p:nvPr/>
        </p:nvSpPr>
        <p:spPr>
          <a:xfrm rot="16200000">
            <a:off x="6914037" y="1758642"/>
            <a:ext cx="136592" cy="141972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15FB1018-CED0-D342-9E1D-9EE32B891C21}"/>
              </a:ext>
            </a:extLst>
          </p:cNvPr>
          <p:cNvSpPr/>
          <p:nvPr/>
        </p:nvSpPr>
        <p:spPr>
          <a:xfrm rot="16200000">
            <a:off x="8617504" y="1758642"/>
            <a:ext cx="136592" cy="141972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46D45D58-D270-F645-A579-E706833125F7}"/>
              </a:ext>
            </a:extLst>
          </p:cNvPr>
          <p:cNvCxnSpPr>
            <a:cxnSpLocks/>
            <a:stCxn id="13" idx="1"/>
            <a:endCxn id="26" idx="0"/>
          </p:cNvCxnSpPr>
          <p:nvPr/>
        </p:nvCxnSpPr>
        <p:spPr>
          <a:xfrm rot="5400000">
            <a:off x="4878083" y="1415697"/>
            <a:ext cx="983146" cy="322535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17FAC238-F8B4-4344-828B-E9CA555A573D}"/>
              </a:ext>
            </a:extLst>
          </p:cNvPr>
          <p:cNvCxnSpPr>
            <a:cxnSpLocks/>
            <a:stCxn id="14" idx="1"/>
            <a:endCxn id="6" idx="0"/>
          </p:cNvCxnSpPr>
          <p:nvPr/>
        </p:nvCxnSpPr>
        <p:spPr>
          <a:xfrm rot="16200000" flipH="1">
            <a:off x="8572456" y="2650146"/>
            <a:ext cx="1028791" cy="80210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324D2CB5-3491-7945-AEED-B23575111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0780" y="3519948"/>
            <a:ext cx="4812395" cy="309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4971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8F06C-53CB-6D49-B60D-FFB45625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3781926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About Calculus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AD966-B769-134A-A36F-7AE863D8A7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Don’t fear Greek symbols</a:t>
            </a:r>
          </a:p>
          <a:p>
            <a:r>
              <a:rPr lang="en-NO" dirty="0"/>
              <a:t>It is just a syntax</a:t>
            </a:r>
          </a:p>
          <a:p>
            <a:r>
              <a:rPr lang="nb-NO" dirty="0"/>
              <a:t>Understand</a:t>
            </a:r>
            <a:endParaRPr lang="en-NO" dirty="0"/>
          </a:p>
          <a:p>
            <a:r>
              <a:rPr lang="en-NO" dirty="0"/>
              <a:t>Work out examples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72813-A6BD-3D47-B13F-F11CBD2E4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23</a:t>
            </a:fld>
            <a:endParaRPr lang="en-NO"/>
          </a:p>
        </p:txBody>
      </p:sp>
      <p:pic>
        <p:nvPicPr>
          <p:cNvPr id="7" name="Picture 6" descr="Man with hand on face">
            <a:extLst>
              <a:ext uri="{FF2B5EF4-FFF2-40B4-BE49-F238E27FC236}">
                <a16:creationId xmlns:a16="http://schemas.microsoft.com/office/drawing/2014/main" id="{BFA2CD4E-C0E9-834A-9515-7561A1D21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41"/>
          <a:stretch/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6572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8CB54-5E1D-7944-A500-96BBA127B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243E-288B-2C4F-A185-F6CE7AE98F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NO" dirty="0"/>
              <a:t>Dynamic Arrays</a:t>
            </a:r>
          </a:p>
          <a:p>
            <a:pPr lvl="1"/>
            <a:r>
              <a:rPr lang="en-NO" dirty="0"/>
              <a:t>Allocate memory as we need</a:t>
            </a:r>
          </a:p>
          <a:p>
            <a:pPr lvl="1"/>
            <a:endParaRPr lang="en-NO" dirty="0"/>
          </a:p>
          <a:p>
            <a:r>
              <a:rPr lang="en-NO" dirty="0"/>
              <a:t>Amortized Analysis</a:t>
            </a:r>
          </a:p>
          <a:p>
            <a:pPr lvl="1"/>
            <a:r>
              <a:rPr lang="en-NO" dirty="0">
                <a:solidFill>
                  <a:schemeClr val="accent3"/>
                </a:solidFill>
              </a:rPr>
              <a:t>Different from average analysis</a:t>
            </a:r>
          </a:p>
          <a:p>
            <a:pPr lvl="1"/>
            <a:r>
              <a:rPr lang="en-NO" dirty="0"/>
              <a:t>Efficiency of a sequence of operations</a:t>
            </a:r>
          </a:p>
          <a:p>
            <a:pPr lvl="1"/>
            <a:r>
              <a:rPr lang="en-NO" dirty="0"/>
              <a:t>Useful for </a:t>
            </a:r>
            <a:r>
              <a:rPr lang="en-NO" dirty="0">
                <a:solidFill>
                  <a:schemeClr val="accent3"/>
                </a:solidFill>
              </a:rPr>
              <a:t>self-adaptive data structures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3E05D8-4B2E-A14E-9AB6-8F24009ED6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O" dirty="0"/>
              <a:t>3 Methods</a:t>
            </a:r>
          </a:p>
          <a:p>
            <a:pPr lvl="1"/>
            <a:r>
              <a:rPr lang="en-NO" dirty="0"/>
              <a:t>Aggregate</a:t>
            </a:r>
          </a:p>
          <a:p>
            <a:pPr lvl="1"/>
            <a:r>
              <a:rPr lang="en-NO" dirty="0"/>
              <a:t>Banker’s method</a:t>
            </a:r>
          </a:p>
          <a:p>
            <a:pPr lvl="1"/>
            <a:r>
              <a:rPr lang="en-NO" dirty="0"/>
              <a:t>Physicist’s method</a:t>
            </a:r>
          </a:p>
          <a:p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F1618B-83FA-A841-87AC-126BC60EF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505438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D4AC-C83D-0445-9FCC-BD447C19A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Questions, Comments, or Ideas?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EFCF9-DB2F-7345-9777-ABACDCD98E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7EF38-E118-6845-BE3F-C60F1F091A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BFA8DF-4824-E04A-B05E-338E838749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O" dirty="0"/>
              <a:t>franck.chauvel@gmail.com</a:t>
            </a:r>
          </a:p>
        </p:txBody>
      </p:sp>
    </p:spTree>
    <p:extLst>
      <p:ext uri="{BB962C8B-B14F-4D97-AF65-F5344CB8AC3E}">
        <p14:creationId xmlns:p14="http://schemas.microsoft.com/office/powerpoint/2010/main" val="889810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6FDB5-E49A-C046-80E4-4019A77FB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Remember Arrays?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A6D79-5586-2548-9756-E0C64E0E71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Arrays</a:t>
            </a:r>
          </a:p>
          <a:p>
            <a:pPr lvl="1"/>
            <a:r>
              <a:rPr lang="en-GB" dirty="0"/>
              <a:t>C</a:t>
            </a:r>
            <a:r>
              <a:rPr lang="en-NO" dirty="0"/>
              <a:t>ontiguous memory allocation</a:t>
            </a:r>
          </a:p>
          <a:p>
            <a:pPr lvl="1"/>
            <a:r>
              <a:rPr lang="en-GB" dirty="0"/>
              <a:t>F</a:t>
            </a:r>
            <a:r>
              <a:rPr lang="en-NO" dirty="0"/>
              <a:t>ixed-capacity</a:t>
            </a:r>
          </a:p>
          <a:p>
            <a:pPr lvl="1"/>
            <a:r>
              <a:rPr lang="en-NO" dirty="0"/>
              <a:t>Variable length</a:t>
            </a:r>
          </a:p>
          <a:p>
            <a:endParaRPr lang="en-NO" dirty="0"/>
          </a:p>
          <a:p>
            <a:r>
              <a:rPr lang="en-NO" dirty="0"/>
              <a:t>What do we do when the array is full?</a:t>
            </a:r>
          </a:p>
          <a:p>
            <a:endParaRPr lang="en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EDABB-F385-AB4A-BB73-E8F05AD20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</a:t>
            </a:fld>
            <a:endParaRPr lang="en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482346-848B-9041-9290-283DA62D169F}"/>
              </a:ext>
            </a:extLst>
          </p:cNvPr>
          <p:cNvSpPr/>
          <p:nvPr/>
        </p:nvSpPr>
        <p:spPr>
          <a:xfrm>
            <a:off x="8094133" y="1825625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E398BF-0B3E-A947-AB25-2307AE00BE0E}"/>
              </a:ext>
            </a:extLst>
          </p:cNvPr>
          <p:cNvSpPr/>
          <p:nvPr/>
        </p:nvSpPr>
        <p:spPr>
          <a:xfrm>
            <a:off x="8094133" y="2250712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847422-6333-DD43-856D-3E6CA7CFAED3}"/>
              </a:ext>
            </a:extLst>
          </p:cNvPr>
          <p:cNvSpPr/>
          <p:nvPr/>
        </p:nvSpPr>
        <p:spPr>
          <a:xfrm>
            <a:off x="8094133" y="2675799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BFDCB8-2097-C14A-885D-F3B59DE3FD18}"/>
              </a:ext>
            </a:extLst>
          </p:cNvPr>
          <p:cNvSpPr/>
          <p:nvPr/>
        </p:nvSpPr>
        <p:spPr>
          <a:xfrm>
            <a:off x="8094133" y="3100886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D3640B-21E1-B948-91EA-C67BFD92F70E}"/>
              </a:ext>
            </a:extLst>
          </p:cNvPr>
          <p:cNvSpPr/>
          <p:nvPr/>
        </p:nvSpPr>
        <p:spPr>
          <a:xfrm>
            <a:off x="8094133" y="3526517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5D81C5-575E-BB4E-835D-279ED07F7210}"/>
              </a:ext>
            </a:extLst>
          </p:cNvPr>
          <p:cNvSpPr/>
          <p:nvPr/>
        </p:nvSpPr>
        <p:spPr>
          <a:xfrm>
            <a:off x="8094133" y="3952148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3DE12A-F12B-A24C-AD24-3C4BC64E1C8C}"/>
              </a:ext>
            </a:extLst>
          </p:cNvPr>
          <p:cNvSpPr/>
          <p:nvPr/>
        </p:nvSpPr>
        <p:spPr>
          <a:xfrm>
            <a:off x="8094133" y="4377779"/>
            <a:ext cx="914400" cy="36441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3D6A37-17B0-5E40-A1F1-28C6BF89DEBD}"/>
              </a:ext>
            </a:extLst>
          </p:cNvPr>
          <p:cNvSpPr/>
          <p:nvPr/>
        </p:nvSpPr>
        <p:spPr>
          <a:xfrm>
            <a:off x="8094133" y="4803410"/>
            <a:ext cx="914400" cy="36441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B66FD4-1C1E-B24F-97A4-BB6A7783FEAE}"/>
              </a:ext>
            </a:extLst>
          </p:cNvPr>
          <p:cNvSpPr/>
          <p:nvPr/>
        </p:nvSpPr>
        <p:spPr>
          <a:xfrm>
            <a:off x="8094133" y="5229041"/>
            <a:ext cx="914400" cy="36441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27434C-023A-204F-ACEF-75FC4642AB97}"/>
              </a:ext>
            </a:extLst>
          </p:cNvPr>
          <p:cNvSpPr/>
          <p:nvPr/>
        </p:nvSpPr>
        <p:spPr>
          <a:xfrm>
            <a:off x="8094133" y="5660132"/>
            <a:ext cx="914400" cy="364419"/>
          </a:xfrm>
          <a:prstGeom prst="rect">
            <a:avLst/>
          </a:prstGeom>
          <a:noFill/>
          <a:ln>
            <a:solidFill>
              <a:schemeClr val="bg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10120A-4DE9-794E-805C-950C573D862B}"/>
              </a:ext>
            </a:extLst>
          </p:cNvPr>
          <p:cNvSpPr/>
          <p:nvPr/>
        </p:nvSpPr>
        <p:spPr>
          <a:xfrm>
            <a:off x="8094133" y="1394534"/>
            <a:ext cx="914400" cy="36441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756070B-7B6D-994F-A2BD-124DE6CA10CD}"/>
              </a:ext>
            </a:extLst>
          </p:cNvPr>
          <p:cNvCxnSpPr/>
          <p:nvPr/>
        </p:nvCxnSpPr>
        <p:spPr>
          <a:xfrm>
            <a:off x="9571554" y="1855959"/>
            <a:ext cx="0" cy="78950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F2602DA-60BC-2D46-BE61-E05034446F23}"/>
              </a:ext>
            </a:extLst>
          </p:cNvPr>
          <p:cNvSpPr txBox="1"/>
          <p:nvPr/>
        </p:nvSpPr>
        <p:spPr>
          <a:xfrm rot="16200000">
            <a:off x="9384204" y="2096823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bucket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0219816-6A17-6D44-8654-7DF8D65B4AE9}"/>
              </a:ext>
            </a:extLst>
          </p:cNvPr>
          <p:cNvCxnSpPr>
            <a:cxnSpLocks/>
          </p:cNvCxnSpPr>
          <p:nvPr/>
        </p:nvCxnSpPr>
        <p:spPr>
          <a:xfrm>
            <a:off x="10230745" y="1886837"/>
            <a:ext cx="0" cy="242973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D466F21-83DC-CA48-BF67-EB2E6A01F20E}"/>
              </a:ext>
            </a:extLst>
          </p:cNvPr>
          <p:cNvSpPr txBox="1"/>
          <p:nvPr/>
        </p:nvSpPr>
        <p:spPr>
          <a:xfrm rot="16200000">
            <a:off x="10022849" y="2950299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length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2366AD-EEBC-8644-AF09-9026D34D9DA6}"/>
              </a:ext>
            </a:extLst>
          </p:cNvPr>
          <p:cNvCxnSpPr>
            <a:cxnSpLocks/>
          </p:cNvCxnSpPr>
          <p:nvPr/>
        </p:nvCxnSpPr>
        <p:spPr>
          <a:xfrm>
            <a:off x="10975541" y="1886837"/>
            <a:ext cx="0" cy="328099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DE1F613-A8EF-9342-836A-AC1599774BFC}"/>
              </a:ext>
            </a:extLst>
          </p:cNvPr>
          <p:cNvSpPr txBox="1"/>
          <p:nvPr/>
        </p:nvSpPr>
        <p:spPr>
          <a:xfrm rot="16200000">
            <a:off x="10671464" y="3376446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capacity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BCDC94C-6BFB-5747-BE7C-1AEDAEFF7522}"/>
              </a:ext>
            </a:extLst>
          </p:cNvPr>
          <p:cNvSpPr txBox="1"/>
          <p:nvPr/>
        </p:nvSpPr>
        <p:spPr>
          <a:xfrm>
            <a:off x="6200043" y="1825625"/>
            <a:ext cx="1435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base address: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5F1344-156C-0641-842F-D8E207D36745}"/>
              </a:ext>
            </a:extLst>
          </p:cNvPr>
          <p:cNvSpPr txBox="1"/>
          <p:nvPr/>
        </p:nvSpPr>
        <p:spPr>
          <a:xfrm>
            <a:off x="7549754" y="184820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400" dirty="0">
                <a:latin typeface="Share Tech Mono" panose="020B0509050000020004" pitchFamily="49" charset="77"/>
              </a:rPr>
              <a:t>123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50C005-507A-D04A-ACBA-6502C1EBC671}"/>
              </a:ext>
            </a:extLst>
          </p:cNvPr>
          <p:cNvSpPr/>
          <p:nvPr/>
        </p:nvSpPr>
        <p:spPr>
          <a:xfrm>
            <a:off x="8094133" y="963443"/>
            <a:ext cx="914400" cy="364419"/>
          </a:xfrm>
          <a:prstGeom prst="rect">
            <a:avLst/>
          </a:prstGeom>
          <a:noFill/>
          <a:ln>
            <a:solidFill>
              <a:schemeClr val="bg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7E03727-DF80-FD46-88FD-CEE8DB327061}"/>
              </a:ext>
            </a:extLst>
          </p:cNvPr>
          <p:cNvCxnSpPr>
            <a:stCxn id="30" idx="2"/>
          </p:cNvCxnSpPr>
          <p:nvPr/>
        </p:nvCxnSpPr>
        <p:spPr>
          <a:xfrm>
            <a:off x="7786357" y="2155979"/>
            <a:ext cx="9617" cy="3868572"/>
          </a:xfrm>
          <a:prstGeom prst="straightConnector1">
            <a:avLst/>
          </a:prstGeom>
          <a:ln w="19050"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56E8B05-A08E-974E-A913-CC820D4C7723}"/>
              </a:ext>
            </a:extLst>
          </p:cNvPr>
          <p:cNvCxnSpPr>
            <a:stCxn id="30" idx="0"/>
          </p:cNvCxnSpPr>
          <p:nvPr/>
        </p:nvCxnSpPr>
        <p:spPr>
          <a:xfrm flipV="1">
            <a:off x="7786357" y="954873"/>
            <a:ext cx="0" cy="893329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8F2B808-EE76-8A4D-9828-42CABB4DA84D}"/>
              </a:ext>
            </a:extLst>
          </p:cNvPr>
          <p:cNvSpPr txBox="1"/>
          <p:nvPr/>
        </p:nvSpPr>
        <p:spPr>
          <a:xfrm>
            <a:off x="6917547" y="979016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b-NO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MEMORY:</a:t>
            </a:r>
            <a:endParaRPr lang="en-NO" sz="1400" dirty="0">
              <a:solidFill>
                <a:schemeClr val="bg1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FB3C42A-A45E-8741-AFB5-97633BBD9124}"/>
              </a:ext>
            </a:extLst>
          </p:cNvPr>
          <p:cNvCxnSpPr/>
          <p:nvPr/>
        </p:nvCxnSpPr>
        <p:spPr>
          <a:xfrm>
            <a:off x="8094133" y="1825625"/>
            <a:ext cx="290049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14B48F0-D6F2-6746-BACC-52BD21186E4E}"/>
              </a:ext>
            </a:extLst>
          </p:cNvPr>
          <p:cNvCxnSpPr>
            <a:cxnSpLocks/>
          </p:cNvCxnSpPr>
          <p:nvPr/>
        </p:nvCxnSpPr>
        <p:spPr>
          <a:xfrm>
            <a:off x="8074545" y="4350434"/>
            <a:ext cx="2156200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48468CD-DD6A-344E-B386-5BF83C4D7859}"/>
              </a:ext>
            </a:extLst>
          </p:cNvPr>
          <p:cNvCxnSpPr/>
          <p:nvPr/>
        </p:nvCxnSpPr>
        <p:spPr>
          <a:xfrm>
            <a:off x="8121306" y="5190407"/>
            <a:ext cx="290049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CAA15D5-FCEA-814C-AF5C-3ED8361885F2}"/>
              </a:ext>
            </a:extLst>
          </p:cNvPr>
          <p:cNvCxnSpPr>
            <a:cxnSpLocks/>
          </p:cNvCxnSpPr>
          <p:nvPr/>
        </p:nvCxnSpPr>
        <p:spPr>
          <a:xfrm>
            <a:off x="8093634" y="2645465"/>
            <a:ext cx="15175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403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85E0B-F988-C544-99A6-3A4625DB0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Insertion Efficiency?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4BDABD-9D6A-864D-8467-100B3D7A805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Time: </a:t>
            </a:r>
          </a:p>
          <a:p>
            <a:pPr lvl="1"/>
            <a:r>
              <a:rPr lang="en-GB" dirty="0"/>
              <a:t>A</a:t>
            </a:r>
            <a:r>
              <a:rPr lang="en-NO" dirty="0"/>
              <a:t>t the end: O(1) </a:t>
            </a:r>
          </a:p>
          <a:p>
            <a:pPr lvl="1"/>
            <a:r>
              <a:rPr lang="en-NO" dirty="0"/>
              <a:t>Random O(n)</a:t>
            </a:r>
          </a:p>
          <a:p>
            <a:pPr lvl="2"/>
            <a:r>
              <a:rPr lang="en-NO" dirty="0"/>
              <a:t>Requires shifting elements!</a:t>
            </a:r>
          </a:p>
          <a:p>
            <a:pPr lvl="1"/>
            <a:endParaRPr lang="en-NO" dirty="0"/>
          </a:p>
          <a:p>
            <a:r>
              <a:rPr lang="en-NO" dirty="0"/>
              <a:t>Space</a:t>
            </a:r>
          </a:p>
          <a:p>
            <a:pPr lvl="1"/>
            <a:r>
              <a:rPr lang="en-NO" dirty="0"/>
              <a:t>O(1)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4458AAD-0FE7-AE48-AB43-ABD530F40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33156" y="2520862"/>
            <a:ext cx="5720644" cy="2660738"/>
          </a:xfrm>
          <a:solidFill>
            <a:schemeClr val="bg2"/>
          </a:solidFill>
        </p:spPr>
        <p:txBody>
          <a:bodyPr anchor="ctr"/>
          <a:lstStyle/>
          <a:p>
            <a:pPr marL="0" indent="0">
              <a:buNone/>
            </a:pP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static_push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sz="1800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return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2;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A21DA1-6AC9-D944-9669-DB9D2099F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7072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F259A-3EFB-5649-B90A-1CA5F3BA7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Dynamic Arrays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E723AD-6AB9-8245-B7F0-F41A82F6B6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191933" cy="4351338"/>
          </a:xfrm>
        </p:spPr>
        <p:txBody>
          <a:bodyPr wrap="square" anchor="ctr">
            <a:noAutofit/>
          </a:bodyPr>
          <a:lstStyle/>
          <a:p>
            <a:r>
              <a:rPr lang="en-NO" dirty="0"/>
              <a:t>Allocate more memory when we need!</a:t>
            </a:r>
          </a:p>
          <a:p>
            <a:pPr marL="0" indent="0">
              <a:buNone/>
            </a:pPr>
            <a:endParaRPr lang="en-NO" dirty="0"/>
          </a:p>
          <a:p>
            <a:r>
              <a:rPr lang="en-NO" dirty="0"/>
              <a:t>When to grow/shrink?</a:t>
            </a:r>
          </a:p>
          <a:p>
            <a:r>
              <a:rPr lang="en-GB" dirty="0"/>
              <a:t>H</a:t>
            </a:r>
            <a:r>
              <a:rPr lang="en-NO" dirty="0"/>
              <a:t>ow much to grow/shrink?</a:t>
            </a:r>
          </a:p>
          <a:p>
            <a:endParaRPr lang="en-NO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C2F39-5B79-BB4F-94F5-FBAE28DA9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33333" y="1934369"/>
            <a:ext cx="7303911" cy="4133850"/>
          </a:xfrm>
          <a:solidFill>
            <a:schemeClr val="bg2"/>
          </a:solidFill>
        </p:spPr>
        <p:txBody>
          <a:bodyPr wrap="square" tIns="90000" bIns="90000"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dynamic_push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10;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malloc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sizeof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for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index=0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index&lt;array-&gt;length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index++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   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4C566A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free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FEB49-9020-F74B-B694-DE140ADF3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5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432862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6214C-B3D5-7546-9826-CC7193C39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Average Time?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4D3603-D270-5441-8596-56B50641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6</a:t>
            </a:fld>
            <a:endParaRPr lang="en-NO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E52815-349C-A54E-AAEF-3F5AD412F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040" y="594217"/>
            <a:ext cx="5429917" cy="56695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101D83-7D5A-0445-AA3A-D60DA427C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662" y="2662338"/>
            <a:ext cx="3882081" cy="8742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8E2EB9-8B3C-1C49-8E02-03F562044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662" y="4865530"/>
            <a:ext cx="3882081" cy="6442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668308-9E30-4F47-A2C7-13B27AF9C6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662" y="4394041"/>
            <a:ext cx="1199527" cy="33370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4078B0C-1619-DD43-8514-46254135F2B9}"/>
              </a:ext>
            </a:extLst>
          </p:cNvPr>
          <p:cNvSpPr txBox="1"/>
          <p:nvPr/>
        </p:nvSpPr>
        <p:spPr>
          <a:xfrm>
            <a:off x="838200" y="2025523"/>
            <a:ext cx="26324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 cost function: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18513A-D05B-084D-AD8C-85295DF941DD}"/>
              </a:ext>
            </a:extLst>
          </p:cNvPr>
          <p:cNvSpPr txBox="1"/>
          <p:nvPr/>
        </p:nvSpPr>
        <p:spPr>
          <a:xfrm>
            <a:off x="838200" y="3752367"/>
            <a:ext cx="3159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 random variable:</a:t>
            </a:r>
          </a:p>
        </p:txBody>
      </p:sp>
    </p:spTree>
    <p:extLst>
      <p:ext uri="{BB962C8B-B14F-4D97-AF65-F5344CB8AC3E}">
        <p14:creationId xmlns:p14="http://schemas.microsoft.com/office/powerpoint/2010/main" val="107431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614FB-9F85-1242-AEC1-03317E52E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That Say?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A068D6-0A8C-1745-924F-727357D3C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7</a:t>
            </a:fld>
            <a:endParaRPr lang="en-NO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2870AE5A-B80C-264C-ACFE-4A7551D67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126591"/>
              </p:ext>
            </p:extLst>
          </p:nvPr>
        </p:nvGraphicFramePr>
        <p:xfrm>
          <a:off x="1846263" y="2162703"/>
          <a:ext cx="8128002" cy="3708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1471448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12363640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366654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1498540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0319768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07870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NO" b="1" dirty="0"/>
                        <a:t>Capacity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204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Length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c=3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c</a:t>
                      </a:r>
                      <a:r>
                        <a:rPr lang="en-NO" b="1" dirty="0"/>
                        <a:t>=4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c=5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c=100</a:t>
                      </a:r>
                      <a:endParaRPr lang="en-NO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2035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3507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77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502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313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772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094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100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102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34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Average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15519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6313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4961B-1C54-D94F-B42F-3AD8BE135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it Misses?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FBF3B-D7D9-9B43-AA94-2C4619F4DC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0" indent="0">
              <a:buNone/>
            </a:pPr>
            <a:endParaRPr lang="en-NO" dirty="0"/>
          </a:p>
          <a:p>
            <a:r>
              <a:rPr lang="en-NO" dirty="0"/>
              <a:t>We don’t pick arrays at random</a:t>
            </a:r>
          </a:p>
          <a:p>
            <a:r>
              <a:rPr lang="en-GB" dirty="0"/>
              <a:t>S</a:t>
            </a:r>
            <a:r>
              <a:rPr lang="en-NO" dirty="0"/>
              <a:t>equence of operations</a:t>
            </a:r>
          </a:p>
          <a:p>
            <a:pPr lvl="1"/>
            <a:r>
              <a:rPr lang="en-GB" dirty="0"/>
              <a:t>O</a:t>
            </a:r>
            <a:r>
              <a:rPr lang="en-NO" dirty="0"/>
              <a:t>ver the same array</a:t>
            </a:r>
          </a:p>
          <a:p>
            <a:pPr lvl="1"/>
            <a:endParaRPr lang="en-NO" dirty="0"/>
          </a:p>
          <a:p>
            <a:r>
              <a:rPr lang="en-NO" dirty="0"/>
              <a:t>What happens once we have resized the array?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1CCA3-0D5C-3546-9155-0BBD50EC9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8</a:t>
            </a:fld>
            <a:endParaRPr lang="en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FE52BB-9396-1942-BA1F-7AD307D6EC6C}"/>
              </a:ext>
            </a:extLst>
          </p:cNvPr>
          <p:cNvSpPr/>
          <p:nvPr/>
        </p:nvSpPr>
        <p:spPr>
          <a:xfrm>
            <a:off x="7058018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D503EE-07E8-D347-A2EA-5BFDABAA12A8}"/>
              </a:ext>
            </a:extLst>
          </p:cNvPr>
          <p:cNvSpPr/>
          <p:nvPr/>
        </p:nvSpPr>
        <p:spPr>
          <a:xfrm>
            <a:off x="7567605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71C2C3-4124-6C45-AAF0-2438B369297D}"/>
              </a:ext>
            </a:extLst>
          </p:cNvPr>
          <p:cNvSpPr/>
          <p:nvPr/>
        </p:nvSpPr>
        <p:spPr>
          <a:xfrm>
            <a:off x="7058018" y="277419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1CB3AE-1BC0-1C40-8031-4DD107E27330}"/>
              </a:ext>
            </a:extLst>
          </p:cNvPr>
          <p:cNvSpPr/>
          <p:nvPr/>
        </p:nvSpPr>
        <p:spPr>
          <a:xfrm>
            <a:off x="7567605" y="2774190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903776-71A0-3B4B-B932-93805AA15D67}"/>
              </a:ext>
            </a:extLst>
          </p:cNvPr>
          <p:cNvSpPr/>
          <p:nvPr/>
        </p:nvSpPr>
        <p:spPr>
          <a:xfrm>
            <a:off x="7058018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D6890F-9041-CC48-B735-5F269B37507B}"/>
              </a:ext>
            </a:extLst>
          </p:cNvPr>
          <p:cNvSpPr/>
          <p:nvPr/>
        </p:nvSpPr>
        <p:spPr>
          <a:xfrm>
            <a:off x="7567605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F265E-840D-6044-AD84-FDDCCF9BF3EF}"/>
              </a:ext>
            </a:extLst>
          </p:cNvPr>
          <p:cNvSpPr/>
          <p:nvPr/>
        </p:nvSpPr>
        <p:spPr>
          <a:xfrm>
            <a:off x="7058018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931EAD-6364-D34B-8225-29746297C2F1}"/>
              </a:ext>
            </a:extLst>
          </p:cNvPr>
          <p:cNvSpPr/>
          <p:nvPr/>
        </p:nvSpPr>
        <p:spPr>
          <a:xfrm>
            <a:off x="7567605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46DDF7-D152-6D46-9EAA-D9B0E6136584}"/>
              </a:ext>
            </a:extLst>
          </p:cNvPr>
          <p:cNvSpPr/>
          <p:nvPr/>
        </p:nvSpPr>
        <p:spPr>
          <a:xfrm>
            <a:off x="8077192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517B80-70DB-1C4F-8022-4E94E6B74A77}"/>
              </a:ext>
            </a:extLst>
          </p:cNvPr>
          <p:cNvSpPr/>
          <p:nvPr/>
        </p:nvSpPr>
        <p:spPr>
          <a:xfrm>
            <a:off x="7058018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31CB0F-0CB3-8842-B5E6-44BA6D0138FB}"/>
              </a:ext>
            </a:extLst>
          </p:cNvPr>
          <p:cNvSpPr/>
          <p:nvPr/>
        </p:nvSpPr>
        <p:spPr>
          <a:xfrm>
            <a:off x="7567605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4FB108D-BC3A-DC4D-80CF-244465CE4148}"/>
              </a:ext>
            </a:extLst>
          </p:cNvPr>
          <p:cNvSpPr/>
          <p:nvPr/>
        </p:nvSpPr>
        <p:spPr>
          <a:xfrm>
            <a:off x="8077192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B22D059-3C64-EF41-BD2B-E7DF163D4220}"/>
              </a:ext>
            </a:extLst>
          </p:cNvPr>
          <p:cNvSpPr/>
          <p:nvPr/>
        </p:nvSpPr>
        <p:spPr>
          <a:xfrm>
            <a:off x="8586779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C16093C-0D2C-F644-BE62-2E56D928A9EC}"/>
              </a:ext>
            </a:extLst>
          </p:cNvPr>
          <p:cNvSpPr/>
          <p:nvPr/>
        </p:nvSpPr>
        <p:spPr>
          <a:xfrm>
            <a:off x="7058018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C659A1-3E4E-1D46-BD2F-5EF5E5F4116D}"/>
              </a:ext>
            </a:extLst>
          </p:cNvPr>
          <p:cNvSpPr/>
          <p:nvPr/>
        </p:nvSpPr>
        <p:spPr>
          <a:xfrm>
            <a:off x="7567605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BC453BE-2123-F240-9A13-00BDF20DA198}"/>
              </a:ext>
            </a:extLst>
          </p:cNvPr>
          <p:cNvSpPr/>
          <p:nvPr/>
        </p:nvSpPr>
        <p:spPr>
          <a:xfrm>
            <a:off x="8077192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69E479-2CC9-8640-9722-AC009E358305}"/>
              </a:ext>
            </a:extLst>
          </p:cNvPr>
          <p:cNvSpPr/>
          <p:nvPr/>
        </p:nvSpPr>
        <p:spPr>
          <a:xfrm>
            <a:off x="8586779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6C5DA34-D8A5-8146-809A-FEA2EED49C0A}"/>
              </a:ext>
            </a:extLst>
          </p:cNvPr>
          <p:cNvSpPr/>
          <p:nvPr/>
        </p:nvSpPr>
        <p:spPr>
          <a:xfrm>
            <a:off x="9082081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5A9AA6-F1A9-2E4C-B355-4BA252C628A7}"/>
              </a:ext>
            </a:extLst>
          </p:cNvPr>
          <p:cNvSpPr txBox="1"/>
          <p:nvPr/>
        </p:nvSpPr>
        <p:spPr>
          <a:xfrm>
            <a:off x="10131895" y="278954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8A5A05D-1DBC-5842-A3C1-883E48BCA989}"/>
              </a:ext>
            </a:extLst>
          </p:cNvPr>
          <p:cNvSpPr txBox="1"/>
          <p:nvPr/>
        </p:nvSpPr>
        <p:spPr>
          <a:xfrm>
            <a:off x="10131894" y="3260674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732583-ED9C-1D4B-880B-E3608CFD9AFA}"/>
              </a:ext>
            </a:extLst>
          </p:cNvPr>
          <p:cNvSpPr txBox="1"/>
          <p:nvPr/>
        </p:nvSpPr>
        <p:spPr>
          <a:xfrm>
            <a:off x="10131893" y="3731799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8EF22F-BE7C-D849-86F4-4FC561F3E891}"/>
              </a:ext>
            </a:extLst>
          </p:cNvPr>
          <p:cNvSpPr txBox="1"/>
          <p:nvPr/>
        </p:nvSpPr>
        <p:spPr>
          <a:xfrm>
            <a:off x="10131892" y="420292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67D760-F3E7-2D4E-93D2-C03E07F4EBBF}"/>
              </a:ext>
            </a:extLst>
          </p:cNvPr>
          <p:cNvSpPr txBox="1"/>
          <p:nvPr/>
        </p:nvSpPr>
        <p:spPr>
          <a:xfrm>
            <a:off x="10131891" y="466908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6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64F093-F7D5-C946-81C6-4857A330F59D}"/>
              </a:ext>
            </a:extLst>
          </p:cNvPr>
          <p:cNvSpPr/>
          <p:nvPr/>
        </p:nvSpPr>
        <p:spPr>
          <a:xfrm>
            <a:off x="7058018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49D43C0-5E66-0545-882E-F126A21B2DA8}"/>
              </a:ext>
            </a:extLst>
          </p:cNvPr>
          <p:cNvSpPr/>
          <p:nvPr/>
        </p:nvSpPr>
        <p:spPr>
          <a:xfrm>
            <a:off x="7567605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5AC1D40-7FA7-B942-820D-43B8456E714B}"/>
              </a:ext>
            </a:extLst>
          </p:cNvPr>
          <p:cNvSpPr/>
          <p:nvPr/>
        </p:nvSpPr>
        <p:spPr>
          <a:xfrm>
            <a:off x="8077192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586F2EC-90E9-D94D-9695-2CE410F27910}"/>
              </a:ext>
            </a:extLst>
          </p:cNvPr>
          <p:cNvSpPr/>
          <p:nvPr/>
        </p:nvSpPr>
        <p:spPr>
          <a:xfrm>
            <a:off x="8586779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9EE3504-BF7A-8042-99CE-0B099BA456EA}"/>
              </a:ext>
            </a:extLst>
          </p:cNvPr>
          <p:cNvSpPr/>
          <p:nvPr/>
        </p:nvSpPr>
        <p:spPr>
          <a:xfrm>
            <a:off x="9082081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C03E8D5-3F9F-6845-80EE-F8E52E460887}"/>
              </a:ext>
            </a:extLst>
          </p:cNvPr>
          <p:cNvSpPr/>
          <p:nvPr/>
        </p:nvSpPr>
        <p:spPr>
          <a:xfrm>
            <a:off x="9558324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44EDA45-DD02-014A-9A79-A3C8F4AFC6EF}"/>
              </a:ext>
            </a:extLst>
          </p:cNvPr>
          <p:cNvSpPr txBox="1"/>
          <p:nvPr/>
        </p:nvSpPr>
        <p:spPr>
          <a:xfrm>
            <a:off x="10151227" y="5135238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A88493-26A2-0943-B445-9D29DEBA69D9}"/>
              </a:ext>
            </a:extLst>
          </p:cNvPr>
          <p:cNvSpPr txBox="1"/>
          <p:nvPr/>
        </p:nvSpPr>
        <p:spPr>
          <a:xfrm>
            <a:off x="6323710" y="326067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EC46025-6AC1-8245-96F0-525DD5629E7A}"/>
              </a:ext>
            </a:extLst>
          </p:cNvPr>
          <p:cNvSpPr txBox="1"/>
          <p:nvPr/>
        </p:nvSpPr>
        <p:spPr>
          <a:xfrm>
            <a:off x="6318446" y="374715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7854353-0966-CD40-9448-D22CA8A9F222}"/>
              </a:ext>
            </a:extLst>
          </p:cNvPr>
          <p:cNvSpPr txBox="1"/>
          <p:nvPr/>
        </p:nvSpPr>
        <p:spPr>
          <a:xfrm>
            <a:off x="6327430" y="421749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2E2596-A3EF-0942-839D-09746D059F37}"/>
              </a:ext>
            </a:extLst>
          </p:cNvPr>
          <p:cNvSpPr txBox="1"/>
          <p:nvPr/>
        </p:nvSpPr>
        <p:spPr>
          <a:xfrm>
            <a:off x="6325589" y="470397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1CA5D8-2578-7842-BCB5-06CC0E4E8E2B}"/>
              </a:ext>
            </a:extLst>
          </p:cNvPr>
          <p:cNvSpPr txBox="1"/>
          <p:nvPr/>
        </p:nvSpPr>
        <p:spPr>
          <a:xfrm>
            <a:off x="6335118" y="5137411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</p:spTree>
    <p:extLst>
      <p:ext uri="{BB962C8B-B14F-4D97-AF65-F5344CB8AC3E}">
        <p14:creationId xmlns:p14="http://schemas.microsoft.com/office/powerpoint/2010/main" val="406800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7D8D2-56B7-2344-A0B5-A718B7665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885E5-E55C-AD4A-9FE3-3CBCF96F3B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Same data structure</a:t>
            </a:r>
          </a:p>
          <a:p>
            <a:r>
              <a:rPr lang="en-NO" dirty="0"/>
              <a:t>Sequence of operations</a:t>
            </a:r>
          </a:p>
          <a:p>
            <a:endParaRPr lang="en-NO" dirty="0"/>
          </a:p>
          <a:p>
            <a:endParaRPr lang="en-NO" dirty="0"/>
          </a:p>
          <a:p>
            <a:r>
              <a:rPr lang="en-NO" dirty="0"/>
              <a:t>3 methods</a:t>
            </a:r>
          </a:p>
          <a:p>
            <a:pPr lvl="1"/>
            <a:r>
              <a:rPr lang="en-NO" dirty="0"/>
              <a:t>Aggregate method</a:t>
            </a:r>
          </a:p>
          <a:p>
            <a:pPr lvl="1"/>
            <a:r>
              <a:rPr lang="en-NO" dirty="0"/>
              <a:t>Banker’s method</a:t>
            </a:r>
          </a:p>
          <a:p>
            <a:pPr lvl="1"/>
            <a:r>
              <a:rPr lang="en-NO" dirty="0"/>
              <a:t>Physicist’s 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F1A036-518F-D54B-8BC3-6CD1D1922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9</a:t>
            </a:fld>
            <a:endParaRPr lang="en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45EC06-D269-694A-89F2-EFBDACFD4151}"/>
              </a:ext>
            </a:extLst>
          </p:cNvPr>
          <p:cNvSpPr/>
          <p:nvPr/>
        </p:nvSpPr>
        <p:spPr>
          <a:xfrm>
            <a:off x="7058018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49C6C9-C91B-3447-8887-12E8CB0E0A66}"/>
              </a:ext>
            </a:extLst>
          </p:cNvPr>
          <p:cNvSpPr/>
          <p:nvPr/>
        </p:nvSpPr>
        <p:spPr>
          <a:xfrm>
            <a:off x="7567605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33655B6-9B66-B043-BB68-C6AFB7FBF88A}"/>
              </a:ext>
            </a:extLst>
          </p:cNvPr>
          <p:cNvSpPr/>
          <p:nvPr/>
        </p:nvSpPr>
        <p:spPr>
          <a:xfrm>
            <a:off x="7058018" y="277419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62E9B1-B933-974A-8E1F-4A4FBDDD704F}"/>
              </a:ext>
            </a:extLst>
          </p:cNvPr>
          <p:cNvSpPr/>
          <p:nvPr/>
        </p:nvSpPr>
        <p:spPr>
          <a:xfrm>
            <a:off x="7567605" y="2774190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EB0ED-2D9D-2741-80ED-CF19578F35A6}"/>
              </a:ext>
            </a:extLst>
          </p:cNvPr>
          <p:cNvSpPr/>
          <p:nvPr/>
        </p:nvSpPr>
        <p:spPr>
          <a:xfrm>
            <a:off x="7058018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F7749C6-5C03-1941-A89F-68A8CF917845}"/>
              </a:ext>
            </a:extLst>
          </p:cNvPr>
          <p:cNvSpPr/>
          <p:nvPr/>
        </p:nvSpPr>
        <p:spPr>
          <a:xfrm>
            <a:off x="7567605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B0A791D-0C5D-D24F-B7EC-28BB80B9EF6F}"/>
              </a:ext>
            </a:extLst>
          </p:cNvPr>
          <p:cNvSpPr/>
          <p:nvPr/>
        </p:nvSpPr>
        <p:spPr>
          <a:xfrm>
            <a:off x="7058018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39BE51-0FE0-EA42-A7BE-511C1586046F}"/>
              </a:ext>
            </a:extLst>
          </p:cNvPr>
          <p:cNvSpPr/>
          <p:nvPr/>
        </p:nvSpPr>
        <p:spPr>
          <a:xfrm>
            <a:off x="7567605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2C47218-143E-9C45-AE8B-C5E108C40361}"/>
              </a:ext>
            </a:extLst>
          </p:cNvPr>
          <p:cNvSpPr/>
          <p:nvPr/>
        </p:nvSpPr>
        <p:spPr>
          <a:xfrm>
            <a:off x="8077192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8350125-57F0-934F-B3CD-BE4B7259BD48}"/>
              </a:ext>
            </a:extLst>
          </p:cNvPr>
          <p:cNvSpPr/>
          <p:nvPr/>
        </p:nvSpPr>
        <p:spPr>
          <a:xfrm>
            <a:off x="7058018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33BF589-2B4A-5540-83F8-E3C76DE3A271}"/>
              </a:ext>
            </a:extLst>
          </p:cNvPr>
          <p:cNvSpPr/>
          <p:nvPr/>
        </p:nvSpPr>
        <p:spPr>
          <a:xfrm>
            <a:off x="7567605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8BCC83E-4A8F-354E-9D1A-31F227E3725C}"/>
              </a:ext>
            </a:extLst>
          </p:cNvPr>
          <p:cNvSpPr/>
          <p:nvPr/>
        </p:nvSpPr>
        <p:spPr>
          <a:xfrm>
            <a:off x="8077192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523984-9233-D14C-A576-5950F80AC2D5}"/>
              </a:ext>
            </a:extLst>
          </p:cNvPr>
          <p:cNvSpPr/>
          <p:nvPr/>
        </p:nvSpPr>
        <p:spPr>
          <a:xfrm>
            <a:off x="8586779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418033-995E-614A-9035-49C8DFD91893}"/>
              </a:ext>
            </a:extLst>
          </p:cNvPr>
          <p:cNvSpPr/>
          <p:nvPr/>
        </p:nvSpPr>
        <p:spPr>
          <a:xfrm>
            <a:off x="7058018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D81E7D1-AC9C-0C48-95E8-2FDCD107362D}"/>
              </a:ext>
            </a:extLst>
          </p:cNvPr>
          <p:cNvSpPr/>
          <p:nvPr/>
        </p:nvSpPr>
        <p:spPr>
          <a:xfrm>
            <a:off x="7567605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674EDF1-2175-3A44-B355-3E2F7D1FE443}"/>
              </a:ext>
            </a:extLst>
          </p:cNvPr>
          <p:cNvSpPr/>
          <p:nvPr/>
        </p:nvSpPr>
        <p:spPr>
          <a:xfrm>
            <a:off x="8077192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BF968BA-7372-8047-B3D6-4424AF316B21}"/>
              </a:ext>
            </a:extLst>
          </p:cNvPr>
          <p:cNvSpPr/>
          <p:nvPr/>
        </p:nvSpPr>
        <p:spPr>
          <a:xfrm>
            <a:off x="8586779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9869C7-8187-0F4E-B2A8-3284D8C15DFC}"/>
              </a:ext>
            </a:extLst>
          </p:cNvPr>
          <p:cNvSpPr/>
          <p:nvPr/>
        </p:nvSpPr>
        <p:spPr>
          <a:xfrm>
            <a:off x="9082081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23BC1D-F11B-4E4F-9654-8B3D77450734}"/>
              </a:ext>
            </a:extLst>
          </p:cNvPr>
          <p:cNvSpPr txBox="1"/>
          <p:nvPr/>
        </p:nvSpPr>
        <p:spPr>
          <a:xfrm>
            <a:off x="10131895" y="278954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DEB00C-9935-6F48-B119-ECFAB28ECD2C}"/>
              </a:ext>
            </a:extLst>
          </p:cNvPr>
          <p:cNvSpPr txBox="1"/>
          <p:nvPr/>
        </p:nvSpPr>
        <p:spPr>
          <a:xfrm>
            <a:off x="10131894" y="3260674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C2CB54C-8354-3243-ADAB-BCF3BBB5C245}"/>
              </a:ext>
            </a:extLst>
          </p:cNvPr>
          <p:cNvSpPr txBox="1"/>
          <p:nvPr/>
        </p:nvSpPr>
        <p:spPr>
          <a:xfrm>
            <a:off x="10131893" y="3731799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987548E-D4DA-064F-A5AB-1E7864FB1504}"/>
              </a:ext>
            </a:extLst>
          </p:cNvPr>
          <p:cNvSpPr txBox="1"/>
          <p:nvPr/>
        </p:nvSpPr>
        <p:spPr>
          <a:xfrm>
            <a:off x="10131892" y="420292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7266F2-4EFE-6148-B1B8-C2F512A2BB3C}"/>
              </a:ext>
            </a:extLst>
          </p:cNvPr>
          <p:cNvSpPr txBox="1"/>
          <p:nvPr/>
        </p:nvSpPr>
        <p:spPr>
          <a:xfrm>
            <a:off x="10131891" y="466908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6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10C0106-0E94-5C4A-9E49-80938E8BBD82}"/>
              </a:ext>
            </a:extLst>
          </p:cNvPr>
          <p:cNvSpPr/>
          <p:nvPr/>
        </p:nvSpPr>
        <p:spPr>
          <a:xfrm>
            <a:off x="7058018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6019A57-E4B6-E74A-AC20-A841E4D2039E}"/>
              </a:ext>
            </a:extLst>
          </p:cNvPr>
          <p:cNvSpPr/>
          <p:nvPr/>
        </p:nvSpPr>
        <p:spPr>
          <a:xfrm>
            <a:off x="7567605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C323D7-0FAE-5342-BB2B-C73914E52967}"/>
              </a:ext>
            </a:extLst>
          </p:cNvPr>
          <p:cNvSpPr/>
          <p:nvPr/>
        </p:nvSpPr>
        <p:spPr>
          <a:xfrm>
            <a:off x="8077192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18BABF1-AD76-FB4F-9544-F376BE9EEDAB}"/>
              </a:ext>
            </a:extLst>
          </p:cNvPr>
          <p:cNvSpPr/>
          <p:nvPr/>
        </p:nvSpPr>
        <p:spPr>
          <a:xfrm>
            <a:off x="8586779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7A2374A-DD03-7246-BBB3-DF646B5FA436}"/>
              </a:ext>
            </a:extLst>
          </p:cNvPr>
          <p:cNvSpPr/>
          <p:nvPr/>
        </p:nvSpPr>
        <p:spPr>
          <a:xfrm>
            <a:off x="9082081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0856F9-B875-F647-8578-320FBA32E9F3}"/>
              </a:ext>
            </a:extLst>
          </p:cNvPr>
          <p:cNvSpPr/>
          <p:nvPr/>
        </p:nvSpPr>
        <p:spPr>
          <a:xfrm>
            <a:off x="9558324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25EDD83-30B1-5149-B686-A28DBF28D0D7}"/>
              </a:ext>
            </a:extLst>
          </p:cNvPr>
          <p:cNvSpPr txBox="1"/>
          <p:nvPr/>
        </p:nvSpPr>
        <p:spPr>
          <a:xfrm>
            <a:off x="10151227" y="5135238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7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0A741AA-2BE3-0E46-BF43-E962E76DB74C}"/>
              </a:ext>
            </a:extLst>
          </p:cNvPr>
          <p:cNvSpPr txBox="1"/>
          <p:nvPr/>
        </p:nvSpPr>
        <p:spPr>
          <a:xfrm>
            <a:off x="6323710" y="326067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9C7CB66-DEF0-994D-B2A6-30ED98B91055}"/>
              </a:ext>
            </a:extLst>
          </p:cNvPr>
          <p:cNvSpPr txBox="1"/>
          <p:nvPr/>
        </p:nvSpPr>
        <p:spPr>
          <a:xfrm>
            <a:off x="6318446" y="374715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F5EE49E-AFCA-944B-B72E-EE3EDAC76372}"/>
              </a:ext>
            </a:extLst>
          </p:cNvPr>
          <p:cNvSpPr txBox="1"/>
          <p:nvPr/>
        </p:nvSpPr>
        <p:spPr>
          <a:xfrm>
            <a:off x="6327430" y="421749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AE9B09B-18A6-644A-A198-6190A208B4EB}"/>
              </a:ext>
            </a:extLst>
          </p:cNvPr>
          <p:cNvSpPr txBox="1"/>
          <p:nvPr/>
        </p:nvSpPr>
        <p:spPr>
          <a:xfrm>
            <a:off x="6325589" y="470397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521B08-E592-8F45-B326-22741CBFE35E}"/>
              </a:ext>
            </a:extLst>
          </p:cNvPr>
          <p:cNvSpPr txBox="1"/>
          <p:nvPr/>
        </p:nvSpPr>
        <p:spPr>
          <a:xfrm>
            <a:off x="6335118" y="5137411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</p:spTree>
    <p:extLst>
      <p:ext uri="{BB962C8B-B14F-4D97-AF65-F5344CB8AC3E}">
        <p14:creationId xmlns:p14="http://schemas.microsoft.com/office/powerpoint/2010/main" val="973093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ord">
      <a:dk1>
        <a:srgbClr val="4C5669"/>
      </a:dk1>
      <a:lt1>
        <a:srgbClr val="ECEFF3"/>
      </a:lt1>
      <a:dk2>
        <a:srgbClr val="2E3440"/>
      </a:dk2>
      <a:lt2>
        <a:srgbClr val="D8DEE9"/>
      </a:lt2>
      <a:accent1>
        <a:srgbClr val="5E81AC"/>
      </a:accent1>
      <a:accent2>
        <a:srgbClr val="81A1C1"/>
      </a:accent2>
      <a:accent3>
        <a:srgbClr val="EBCB8B"/>
      </a:accent3>
      <a:accent4>
        <a:srgbClr val="D08770"/>
      </a:accent4>
      <a:accent5>
        <a:srgbClr val="BF6169"/>
      </a:accent5>
      <a:accent6>
        <a:srgbClr val="A3BE8C"/>
      </a:accent6>
      <a:hlink>
        <a:srgbClr val="8FBCBB"/>
      </a:hlink>
      <a:folHlink>
        <a:srgbClr val="88C0D0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9867B10F-2C89-2044-990C-88AAF5477CED}" vid="{59984707-B803-C648-9115-92E2482BF1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11457</TotalTime>
  <Words>1027</Words>
  <Application>Microsoft Macintosh PowerPoint</Application>
  <PresentationFormat>Widescreen</PresentationFormat>
  <Paragraphs>320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Cambria Math</vt:lpstr>
      <vt:lpstr>Montserrat</vt:lpstr>
      <vt:lpstr>Montserrat Light</vt:lpstr>
      <vt:lpstr>Share Tech Mono</vt:lpstr>
      <vt:lpstr>Verdana</vt:lpstr>
      <vt:lpstr>Office Theme</vt:lpstr>
      <vt:lpstr>Dynamic Arrays</vt:lpstr>
      <vt:lpstr>Agenda</vt:lpstr>
      <vt:lpstr>Remember Arrays?</vt:lpstr>
      <vt:lpstr>Insertion Efficiency?</vt:lpstr>
      <vt:lpstr>Dynamic Arrays</vt:lpstr>
      <vt:lpstr>Average Time?</vt:lpstr>
      <vt:lpstr>What Does That Say?</vt:lpstr>
      <vt:lpstr>What Does it Misses?</vt:lpstr>
      <vt:lpstr>Amortized Analysis</vt:lpstr>
      <vt:lpstr>Amortized vs. Average</vt:lpstr>
      <vt:lpstr>The Aggregate Method</vt:lpstr>
      <vt:lpstr>The Aggregate method</vt:lpstr>
      <vt:lpstr>The Banker’s Method</vt:lpstr>
      <vt:lpstr>Banker’s method</vt:lpstr>
      <vt:lpstr>Example: Adding k new buckets</vt:lpstr>
      <vt:lpstr>What Does it Cost?</vt:lpstr>
      <vt:lpstr>What Should we Charge?</vt:lpstr>
      <vt:lpstr>Does that Work?</vt:lpstr>
      <vt:lpstr>How to Prove it?</vt:lpstr>
      <vt:lpstr>A Proof</vt:lpstr>
      <vt:lpstr>A Proof</vt:lpstr>
      <vt:lpstr>A Proof</vt:lpstr>
      <vt:lpstr>About Calculus</vt:lpstr>
      <vt:lpstr>Recap</vt:lpstr>
      <vt:lpstr>Questions, Comments, or Ideas?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Arrays</dc:title>
  <dc:creator>Franck Chauvel</dc:creator>
  <cp:lastModifiedBy>Franck Chauvel</cp:lastModifiedBy>
  <cp:revision>58</cp:revision>
  <dcterms:created xsi:type="dcterms:W3CDTF">2021-06-24T04:23:10Z</dcterms:created>
  <dcterms:modified xsi:type="dcterms:W3CDTF">2021-07-02T03:20:18Z</dcterms:modified>
</cp:coreProperties>
</file>

<file path=docProps/thumbnail.jpeg>
</file>